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5"/>
  </p:notesMasterIdLst>
  <p:sldIdLst>
    <p:sldId id="346" r:id="rId2"/>
    <p:sldId id="2294" r:id="rId3"/>
    <p:sldId id="2332" r:id="rId4"/>
    <p:sldId id="2367" r:id="rId5"/>
    <p:sldId id="2366" r:id="rId6"/>
    <p:sldId id="2339" r:id="rId7"/>
    <p:sldId id="2334" r:id="rId8"/>
    <p:sldId id="2340" r:id="rId9"/>
    <p:sldId id="2335" r:id="rId10"/>
    <p:sldId id="2477" r:id="rId11"/>
    <p:sldId id="2483" r:id="rId12"/>
    <p:sldId id="4327" r:id="rId13"/>
    <p:sldId id="2535" r:id="rId14"/>
    <p:sldId id="2341" r:id="rId15"/>
    <p:sldId id="2336" r:id="rId16"/>
    <p:sldId id="2337" r:id="rId17"/>
    <p:sldId id="2338" r:id="rId18"/>
    <p:sldId id="2342" r:id="rId19"/>
    <p:sldId id="4328" r:id="rId20"/>
    <p:sldId id="2352" r:id="rId21"/>
    <p:sldId id="2343" r:id="rId22"/>
    <p:sldId id="2353" r:id="rId23"/>
    <p:sldId id="2354" r:id="rId24"/>
    <p:sldId id="2356" r:id="rId25"/>
    <p:sldId id="2344" r:id="rId26"/>
    <p:sldId id="2346" r:id="rId27"/>
    <p:sldId id="4329" r:id="rId28"/>
    <p:sldId id="2345" r:id="rId29"/>
    <p:sldId id="4330" r:id="rId30"/>
    <p:sldId id="2347" r:id="rId31"/>
    <p:sldId id="2355" r:id="rId32"/>
    <p:sldId id="2348" r:id="rId33"/>
    <p:sldId id="2349" r:id="rId34"/>
    <p:sldId id="2536" r:id="rId35"/>
    <p:sldId id="2357" r:id="rId36"/>
    <p:sldId id="2363" r:id="rId37"/>
    <p:sldId id="2549" r:id="rId38"/>
    <p:sldId id="2537" r:id="rId39"/>
    <p:sldId id="2358" r:id="rId40"/>
    <p:sldId id="2365" r:id="rId41"/>
    <p:sldId id="2350" r:id="rId42"/>
    <p:sldId id="2364" r:id="rId43"/>
    <p:sldId id="2368" r:id="rId44"/>
    <p:sldId id="2369" r:id="rId45"/>
    <p:sldId id="2359" r:id="rId46"/>
    <p:sldId id="2370" r:id="rId47"/>
    <p:sldId id="2375" r:id="rId48"/>
    <p:sldId id="2360" r:id="rId49"/>
    <p:sldId id="2371" r:id="rId50"/>
    <p:sldId id="2372" r:id="rId51"/>
    <p:sldId id="2373" r:id="rId52"/>
    <p:sldId id="2374" r:id="rId53"/>
    <p:sldId id="2361" r:id="rId54"/>
    <p:sldId id="2362" r:id="rId55"/>
    <p:sldId id="2351" r:id="rId56"/>
    <p:sldId id="2389" r:id="rId57"/>
    <p:sldId id="2376" r:id="rId58"/>
    <p:sldId id="2378" r:id="rId59"/>
    <p:sldId id="2390" r:id="rId60"/>
    <p:sldId id="2394" r:id="rId61"/>
    <p:sldId id="2391" r:id="rId62"/>
    <p:sldId id="2392" r:id="rId63"/>
    <p:sldId id="2393" r:id="rId64"/>
    <p:sldId id="2381" r:id="rId65"/>
    <p:sldId id="4308" r:id="rId66"/>
    <p:sldId id="2380" r:id="rId67"/>
    <p:sldId id="2395" r:id="rId68"/>
    <p:sldId id="2379" r:id="rId69"/>
    <p:sldId id="2538" r:id="rId70"/>
    <p:sldId id="2382" r:id="rId71"/>
    <p:sldId id="2396" r:id="rId72"/>
    <p:sldId id="2384" r:id="rId73"/>
    <p:sldId id="2400" r:id="rId74"/>
    <p:sldId id="2418" r:id="rId75"/>
    <p:sldId id="2385" r:id="rId76"/>
    <p:sldId id="2419" r:id="rId77"/>
    <p:sldId id="2406" r:id="rId78"/>
    <p:sldId id="2408" r:id="rId79"/>
    <p:sldId id="2409" r:id="rId80"/>
    <p:sldId id="2410" r:id="rId81"/>
    <p:sldId id="2411" r:id="rId82"/>
    <p:sldId id="2388" r:id="rId83"/>
    <p:sldId id="2413" r:id="rId84"/>
    <p:sldId id="2401" r:id="rId85"/>
    <p:sldId id="2475" r:id="rId86"/>
    <p:sldId id="2476" r:id="rId87"/>
    <p:sldId id="2420" r:id="rId88"/>
    <p:sldId id="2402" r:id="rId89"/>
    <p:sldId id="4310" r:id="rId90"/>
    <p:sldId id="4312" r:id="rId91"/>
    <p:sldId id="4309" r:id="rId92"/>
    <p:sldId id="4313" r:id="rId93"/>
    <p:sldId id="4316" r:id="rId94"/>
    <p:sldId id="2421" r:id="rId95"/>
    <p:sldId id="2422" r:id="rId96"/>
    <p:sldId id="2423" r:id="rId97"/>
    <p:sldId id="2424" r:id="rId98"/>
    <p:sldId id="2425" r:id="rId99"/>
    <p:sldId id="2426" r:id="rId100"/>
    <p:sldId id="2427" r:id="rId101"/>
    <p:sldId id="4331" r:id="rId102"/>
    <p:sldId id="4332" r:id="rId103"/>
    <p:sldId id="4333" r:id="rId104"/>
    <p:sldId id="4334" r:id="rId105"/>
    <p:sldId id="2428" r:id="rId106"/>
    <p:sldId id="2429" r:id="rId107"/>
    <p:sldId id="2430" r:id="rId108"/>
    <p:sldId id="2439" r:id="rId109"/>
    <p:sldId id="2414" r:id="rId110"/>
    <p:sldId id="2432" r:id="rId111"/>
    <p:sldId id="2434" r:id="rId112"/>
    <p:sldId id="2435" r:id="rId113"/>
    <p:sldId id="2436" r:id="rId114"/>
    <p:sldId id="2437" r:id="rId115"/>
    <p:sldId id="2440" r:id="rId116"/>
    <p:sldId id="2438" r:id="rId117"/>
    <p:sldId id="2433" r:id="rId118"/>
    <p:sldId id="2441" r:id="rId119"/>
    <p:sldId id="2442" r:id="rId120"/>
    <p:sldId id="2443" r:id="rId121"/>
    <p:sldId id="2444" r:id="rId122"/>
    <p:sldId id="2445" r:id="rId123"/>
    <p:sldId id="2446" r:id="rId124"/>
    <p:sldId id="2447" r:id="rId125"/>
    <p:sldId id="2448" r:id="rId126"/>
    <p:sldId id="2450" r:id="rId127"/>
    <p:sldId id="2431" r:id="rId128"/>
    <p:sldId id="4317" r:id="rId129"/>
    <p:sldId id="4319" r:id="rId130"/>
    <p:sldId id="2415" r:id="rId131"/>
    <p:sldId id="2451" r:id="rId132"/>
    <p:sldId id="2416" r:id="rId133"/>
    <p:sldId id="2417" r:id="rId134"/>
    <p:sldId id="4320" r:id="rId135"/>
    <p:sldId id="4321" r:id="rId136"/>
    <p:sldId id="4322" r:id="rId137"/>
    <p:sldId id="4323" r:id="rId138"/>
    <p:sldId id="4324" r:id="rId139"/>
    <p:sldId id="2463" r:id="rId140"/>
    <p:sldId id="2464" r:id="rId141"/>
    <p:sldId id="2465" r:id="rId142"/>
    <p:sldId id="2404" r:id="rId143"/>
    <p:sldId id="2466" r:id="rId144"/>
    <p:sldId id="2467" r:id="rId145"/>
    <p:sldId id="2468" r:id="rId146"/>
    <p:sldId id="2469" r:id="rId147"/>
    <p:sldId id="2452" r:id="rId148"/>
    <p:sldId id="2542" r:id="rId149"/>
    <p:sldId id="2470" r:id="rId150"/>
    <p:sldId id="2471" r:id="rId151"/>
    <p:sldId id="2472" r:id="rId152"/>
    <p:sldId id="2539" r:id="rId153"/>
    <p:sldId id="2548" r:id="rId154"/>
    <p:sldId id="2569" r:id="rId155"/>
    <p:sldId id="2543" r:id="rId156"/>
    <p:sldId id="2544" r:id="rId157"/>
    <p:sldId id="2541" r:id="rId158"/>
    <p:sldId id="2545" r:id="rId159"/>
    <p:sldId id="2512" r:id="rId160"/>
    <p:sldId id="2513" r:id="rId161"/>
    <p:sldId id="2557" r:id="rId162"/>
    <p:sldId id="2552" r:id="rId163"/>
    <p:sldId id="2553" r:id="rId164"/>
    <p:sldId id="2562" r:id="rId165"/>
    <p:sldId id="2563" r:id="rId166"/>
    <p:sldId id="2564" r:id="rId167"/>
    <p:sldId id="2565" r:id="rId168"/>
    <p:sldId id="2566" r:id="rId169"/>
    <p:sldId id="4325" r:id="rId170"/>
    <p:sldId id="2567" r:id="rId171"/>
    <p:sldId id="2555" r:id="rId172"/>
    <p:sldId id="2568" r:id="rId173"/>
    <p:sldId id="2556" r:id="rId174"/>
    <p:sldId id="2570" r:id="rId175"/>
    <p:sldId id="2383" r:id="rId176"/>
    <p:sldId id="2397" r:id="rId177"/>
    <p:sldId id="2571" r:id="rId178"/>
    <p:sldId id="2572" r:id="rId179"/>
    <p:sldId id="2573" r:id="rId180"/>
    <p:sldId id="2558" r:id="rId181"/>
    <p:sldId id="2559" r:id="rId182"/>
    <p:sldId id="2574" r:id="rId183"/>
    <p:sldId id="2578" r:id="rId184"/>
    <p:sldId id="2560" r:id="rId185"/>
    <p:sldId id="2575" r:id="rId186"/>
    <p:sldId id="2579" r:id="rId187"/>
    <p:sldId id="2576" r:id="rId188"/>
    <p:sldId id="2580" r:id="rId189"/>
    <p:sldId id="2581" r:id="rId190"/>
    <p:sldId id="2582" r:id="rId191"/>
    <p:sldId id="2796" r:id="rId192"/>
    <p:sldId id="4326" r:id="rId193"/>
    <p:sldId id="2797" r:id="rId194"/>
    <p:sldId id="2798" r:id="rId195"/>
    <p:sldId id="2799" r:id="rId196"/>
    <p:sldId id="2800" r:id="rId197"/>
    <p:sldId id="2801" r:id="rId198"/>
    <p:sldId id="2583" r:id="rId199"/>
    <p:sldId id="2589" r:id="rId200"/>
    <p:sldId id="2577" r:id="rId201"/>
    <p:sldId id="2584" r:id="rId202"/>
    <p:sldId id="2590" r:id="rId203"/>
    <p:sldId id="2777" r:id="rId204"/>
    <p:sldId id="2778" r:id="rId205"/>
    <p:sldId id="2766" r:id="rId206"/>
    <p:sldId id="2779" r:id="rId207"/>
    <p:sldId id="2754" r:id="rId208"/>
    <p:sldId id="2780" r:id="rId209"/>
    <p:sldId id="2755" r:id="rId210"/>
    <p:sldId id="2781" r:id="rId211"/>
    <p:sldId id="2782" r:id="rId212"/>
    <p:sldId id="2783" r:id="rId213"/>
    <p:sldId id="2789" r:id="rId214"/>
    <p:sldId id="2790" r:id="rId215"/>
    <p:sldId id="2791" r:id="rId216"/>
    <p:sldId id="2792" r:id="rId217"/>
    <p:sldId id="2793" r:id="rId218"/>
    <p:sldId id="2795" r:id="rId219"/>
    <p:sldId id="2794" r:id="rId220"/>
    <p:sldId id="2585" r:id="rId221"/>
    <p:sldId id="2530" r:id="rId222"/>
    <p:sldId id="2744" r:id="rId223"/>
    <p:sldId id="2745" r:id="rId224"/>
    <p:sldId id="2810" r:id="rId225"/>
    <p:sldId id="2811" r:id="rId226"/>
    <p:sldId id="2730" r:id="rId227"/>
    <p:sldId id="2804" r:id="rId228"/>
    <p:sldId id="2805" r:id="rId229"/>
    <p:sldId id="2806" r:id="rId230"/>
    <p:sldId id="2807" r:id="rId231"/>
    <p:sldId id="2808" r:id="rId232"/>
    <p:sldId id="2815" r:id="rId233"/>
    <p:sldId id="2813" r:id="rId234"/>
    <p:sldId id="2814" r:id="rId235"/>
    <p:sldId id="2809" r:id="rId236"/>
    <p:sldId id="2853" r:id="rId237"/>
    <p:sldId id="2854" r:id="rId238"/>
    <p:sldId id="2858" r:id="rId239"/>
    <p:sldId id="2859" r:id="rId240"/>
    <p:sldId id="2841" r:id="rId241"/>
    <p:sldId id="2844" r:id="rId242"/>
    <p:sldId id="2860" r:id="rId243"/>
    <p:sldId id="2861" r:id="rId244"/>
    <p:sldId id="2862" r:id="rId245"/>
    <p:sldId id="2821" r:id="rId246"/>
    <p:sldId id="2863" r:id="rId247"/>
    <p:sldId id="2834" r:id="rId248"/>
    <p:sldId id="2866" r:id="rId249"/>
    <p:sldId id="2835" r:id="rId250"/>
    <p:sldId id="2864" r:id="rId251"/>
    <p:sldId id="2836" r:id="rId252"/>
    <p:sldId id="2865" r:id="rId253"/>
    <p:sldId id="2837" r:id="rId254"/>
    <p:sldId id="4335" r:id="rId255"/>
    <p:sldId id="2885" r:id="rId256"/>
    <p:sldId id="2596" r:id="rId257"/>
    <p:sldId id="2881" r:id="rId258"/>
    <p:sldId id="4336" r:id="rId259"/>
    <p:sldId id="2882" r:id="rId260"/>
    <p:sldId id="4337" r:id="rId261"/>
    <p:sldId id="2878" r:id="rId262"/>
    <p:sldId id="2879" r:id="rId263"/>
    <p:sldId id="1989" r:id="rId264"/>
    <p:sldId id="2895" r:id="rId265"/>
    <p:sldId id="2874" r:id="rId266"/>
    <p:sldId id="2876" r:id="rId267"/>
    <p:sldId id="2904" r:id="rId268"/>
    <p:sldId id="2896" r:id="rId269"/>
    <p:sldId id="2905" r:id="rId270"/>
    <p:sldId id="2897" r:id="rId271"/>
    <p:sldId id="2906" r:id="rId272"/>
    <p:sldId id="2898" r:id="rId273"/>
    <p:sldId id="2899" r:id="rId274"/>
    <p:sldId id="2900" r:id="rId275"/>
    <p:sldId id="2902" r:id="rId276"/>
    <p:sldId id="2880" r:id="rId277"/>
    <p:sldId id="2871" r:id="rId278"/>
    <p:sldId id="2884" r:id="rId279"/>
    <p:sldId id="2869" r:id="rId280"/>
    <p:sldId id="2872" r:id="rId281"/>
    <p:sldId id="2873" r:id="rId282"/>
    <p:sldId id="2870" r:id="rId283"/>
    <p:sldId id="2887" r:id="rId284"/>
    <p:sldId id="2888" r:id="rId285"/>
    <p:sldId id="2889" r:id="rId286"/>
    <p:sldId id="2890" r:id="rId287"/>
    <p:sldId id="2839" r:id="rId288"/>
    <p:sldId id="2893" r:id="rId289"/>
    <p:sldId id="2894" r:id="rId290"/>
    <p:sldId id="2903" r:id="rId291"/>
    <p:sldId id="2907" r:id="rId292"/>
    <p:sldId id="2908" r:id="rId293"/>
    <p:sldId id="4305" r:id="rId294"/>
  </p:sldIdLst>
  <p:sldSz cx="12192000" cy="6858000"/>
  <p:notesSz cx="6858000" cy="9144000"/>
  <p:embeddedFontLst>
    <p:embeddedFont>
      <p:font typeface="Calibri" panose="020F0502020204030204" pitchFamily="34" charset="0"/>
      <p:regular r:id="rId296"/>
      <p:bold r:id="rId297"/>
      <p:italic r:id="rId298"/>
      <p:boldItalic r:id="rId299"/>
    </p:embeddedFont>
    <p:embeddedFont>
      <p:font typeface="Consolas" panose="020B0609020204030204" pitchFamily="49" charset="0"/>
      <p:regular r:id="rId300"/>
      <p:bold r:id="rId301"/>
      <p:italic r:id="rId302"/>
      <p:boldItalic r:id="rId303"/>
    </p:embeddedFont>
    <p:embeddedFont>
      <p:font typeface="나눔스퀘어 Bold" panose="020B0600000101010101" pitchFamily="50" charset="-127"/>
      <p:bold r:id="rId304"/>
    </p:embeddedFont>
    <p:embeddedFont>
      <p:font typeface="나눔스퀘어 ExtraBold" panose="020B0600000101010101" pitchFamily="50" charset="-127"/>
      <p:bold r:id="rId305"/>
    </p:embeddedFont>
    <p:embeddedFont>
      <p:font typeface="나눔스퀘어_ac Bold" panose="020B0600000101010101" pitchFamily="50" charset="-127"/>
      <p:bold r:id="rId306"/>
    </p:embeddedFont>
    <p:embeddedFont>
      <p:font typeface="맑은 고딕" panose="020B0503020000020004" pitchFamily="50" charset="-127"/>
      <p:regular r:id="rId307"/>
      <p:bold r:id="rId30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FF80"/>
    <a:srgbClr val="FEFF7F"/>
    <a:srgbClr val="000072"/>
    <a:srgbClr val="FEFEFE"/>
    <a:srgbClr val="0741E6"/>
    <a:srgbClr val="62362D"/>
    <a:srgbClr val="FBD8D7"/>
    <a:srgbClr val="603432"/>
    <a:srgbClr val="6B34FC"/>
    <a:srgbClr val="E6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font" Target="fonts/font4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font" Target="fonts/font9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font" Target="fonts/font1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font" Target="fonts/font12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font" Target="fonts/font13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notesMaster" Target="notesMasters/notesMaster1.xml"/><Relationship Id="rId309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font" Target="fonts/font1.fntdata"/><Relationship Id="rId300" Type="http://schemas.openxmlformats.org/officeDocument/2006/relationships/font" Target="fonts/font5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theme" Target="theme/theme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font" Target="fonts/font2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tableStyles" Target="tableStyle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font" Target="fonts/font3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font" Target="fonts/font8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03/06/2023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5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://expressjs.com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" TargetMode="External"/><Relationship Id="rId2" Type="http://schemas.openxmlformats.org/officeDocument/2006/relationships/hyperlink" Target="http://api.tetzkdt.com/male-star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file.tetzkdt.com/malestars/&#52264;&#51008;&#50864;.p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file.tetzkdt.com/malestars/&#52264;&#51008;&#50864;.pn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file.tetzkdt.com/malestars/&#52264;&#51008;&#50864;.png" TargetMode="External"/><Relationship Id="rId2" Type="http://schemas.openxmlformats.org/officeDocument/2006/relationships/hyperlink" Target="http://file.tetzkdt.com/malestars/&#50500;&#51060;&#47536;.png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6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ko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reybutler/nvm-windows/releases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tj/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덕질] 우리 슈퍼스타 펭수 (⊙▽⊙) 최애 모먼트 및 입덕 짤 : 네이버 블로그">
            <a:extLst>
              <a:ext uri="{FF2B5EF4-FFF2-40B4-BE49-F238E27FC236}">
                <a16:creationId xmlns:a16="http://schemas.microsoft.com/office/drawing/2014/main" id="{38C7D591-98E0-DE0C-73B5-DAAEB0AE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786" y="845366"/>
            <a:ext cx="9194428" cy="51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1284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 변경하기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02C3-41E7-8199-60B8-9545D55C7E4A}"/>
              </a:ext>
            </a:extLst>
          </p:cNvPr>
          <p:cNvSpPr txBox="1"/>
          <p:nvPr/>
        </p:nvSpPr>
        <p:spPr>
          <a:xfrm>
            <a:off x="744070" y="1328391"/>
            <a:ext cx="779032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Hello, Node.js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run test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03D67D-1067-A3E7-D754-9520C639B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0" y="3766473"/>
            <a:ext cx="9211847" cy="20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306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설치하기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left-pad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C0A55F-487C-E085-BDBE-6A77193D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80" y="2142075"/>
            <a:ext cx="6944769" cy="368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71CDA-2CDA-8230-6A35-02E936B17FD8}"/>
              </a:ext>
            </a:extLst>
          </p:cNvPr>
          <p:cNvSpPr txBox="1"/>
          <p:nvPr/>
        </p:nvSpPr>
        <p:spPr>
          <a:xfrm>
            <a:off x="7850909" y="2142074"/>
            <a:ext cx="383010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"left-pad"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"^1.3.0"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71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삭제하기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uninstall left-pad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F219C-0D68-48AE-A689-FE278945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44" y="2131846"/>
            <a:ext cx="6525072" cy="3881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1D9978-1C5C-52F2-F873-24B2A609B6A2}"/>
              </a:ext>
            </a:extLst>
          </p:cNvPr>
          <p:cNvSpPr txBox="1"/>
          <p:nvPr/>
        </p:nvSpPr>
        <p:spPr>
          <a:xfrm>
            <a:off x="7480372" y="2131846"/>
            <a:ext cx="3830103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73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ko-KR" altLang="en-US" dirty="0"/>
              <a:t> 만 활용하기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4F287-B2C4-B66E-8226-236D46B4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빈 폴더에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파일만 카피를 해봅시다</a:t>
            </a:r>
            <a:endParaRPr lang="en-US" altLang="ko-KR" dirty="0"/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</a:t>
            </a:r>
          </a:p>
          <a:p>
            <a:r>
              <a:rPr lang="ko-KR" altLang="en-US" dirty="0"/>
              <a:t>실행을 하면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를 참고하여 해당 </a:t>
            </a:r>
            <a:r>
              <a:rPr lang="en-US" altLang="ko-KR" dirty="0"/>
              <a:t>package </a:t>
            </a:r>
            <a:r>
              <a:rPr lang="ko-KR" altLang="en-US" dirty="0"/>
              <a:t>가 설치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추후에</a:t>
            </a:r>
            <a:r>
              <a:rPr lang="en-US" altLang="ko-KR" dirty="0"/>
              <a:t> </a:t>
            </a:r>
            <a:r>
              <a:rPr lang="ko-KR" altLang="en-US" dirty="0"/>
              <a:t>협업 시 </a:t>
            </a:r>
            <a:r>
              <a:rPr lang="en-US" altLang="ko-KR" dirty="0" err="1"/>
              <a:t>node_modules</a:t>
            </a:r>
            <a:r>
              <a:rPr lang="en-US" altLang="ko-KR" dirty="0"/>
              <a:t> </a:t>
            </a:r>
            <a:r>
              <a:rPr lang="ko-KR" altLang="en-US" dirty="0"/>
              <a:t>폴더를 보낼 필요 없이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만 공유가 되면 편리하게 관리가 가능합니다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7760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BBDE251A-DA52-34FA-11DC-6182A4909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19" y="768783"/>
            <a:ext cx="516096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8457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가 뭐였죠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0B095B-7B31-67A7-028C-72A999EA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328391"/>
            <a:ext cx="6611273" cy="2934109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24890DC-4874-C15A-EC02-0CEA40A88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스크립트 파일을 실행 시켜 봅시다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6657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가 뭐였죠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62B0470-87B9-EC11-6EEE-66D25D0C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main.js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Node main.js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30C54-16F3-5F46-0C9D-C6FBEA93C11E}"/>
              </a:ext>
            </a:extLst>
          </p:cNvPr>
          <p:cNvSpPr txBox="1"/>
          <p:nvPr/>
        </p:nvSpPr>
        <p:spPr>
          <a:xfrm>
            <a:off x="779930" y="231200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Node.js"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77F225-2282-1960-F094-F4A5764F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3726431"/>
            <a:ext cx="6142696" cy="12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32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Formatting,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Linting,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21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Formatting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485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ow to configure Prettier and VSCode | Better world by better software">
            <a:extLst>
              <a:ext uri="{FF2B5EF4-FFF2-40B4-BE49-F238E27FC236}">
                <a16:creationId xmlns:a16="http://schemas.microsoft.com/office/drawing/2014/main" id="{DEBF8A5D-1F36-6C65-32B8-81270DD2A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95464"/>
            <a:ext cx="9525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5831F-BAAC-59F4-BF5C-896DE6DE67F6}"/>
              </a:ext>
            </a:extLst>
          </p:cNvPr>
          <p:cNvSpPr txBox="1"/>
          <p:nvPr/>
        </p:nvSpPr>
        <p:spPr>
          <a:xfrm>
            <a:off x="3772295" y="385483"/>
            <a:ext cx="46474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Formatting?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04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무한도전 짤 모음 빵빵터지네요 : 네이버 블로그">
            <a:extLst>
              <a:ext uri="{FF2B5EF4-FFF2-40B4-BE49-F238E27FC236}">
                <a16:creationId xmlns:a16="http://schemas.microsoft.com/office/drawing/2014/main" id="{6FDD44A1-9EC4-E784-BAE4-B1BCD7EA1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619125"/>
            <a:ext cx="56483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1622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Formatting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62B0470-87B9-EC11-6EEE-66D25D0C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Code</a:t>
            </a:r>
            <a:r>
              <a:rPr lang="ko-KR" altLang="en-US" dirty="0"/>
              <a:t>의 스타일을 통일 시켜 줍니다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함수의 소괄호와 중괄호는 띄울 것인지</a:t>
            </a:r>
            <a:r>
              <a:rPr lang="en-US" altLang="ko-KR" dirty="0"/>
              <a:t>? </a:t>
            </a:r>
            <a:r>
              <a:rPr lang="ko-KR" altLang="en-US" dirty="0"/>
              <a:t>세미 콜론은 찍을 것인지</a:t>
            </a:r>
            <a:r>
              <a:rPr lang="en-US" altLang="ko-KR" dirty="0"/>
              <a:t>? </a:t>
            </a:r>
            <a:r>
              <a:rPr lang="ko-KR" altLang="en-US" dirty="0"/>
              <a:t>탭을 누르면 몇 칸을 띄울 것인지</a:t>
            </a:r>
            <a:r>
              <a:rPr lang="en-US" altLang="ko-KR" dirty="0"/>
              <a:t>? </a:t>
            </a:r>
            <a:r>
              <a:rPr lang="ko-KR" altLang="en-US" dirty="0" err="1"/>
              <a:t>등등등</a:t>
            </a:r>
            <a:endParaRPr lang="en-US" altLang="ko-KR" dirty="0"/>
          </a:p>
          <a:p>
            <a:r>
              <a:rPr lang="ko-KR" altLang="en-US" dirty="0"/>
              <a:t>문법이 아닌 코드의 스타일을 통일 시켜줘서 가독성을 높이고 버그를 예방합니다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Prettier </a:t>
            </a:r>
            <a:r>
              <a:rPr lang="ko-KR" altLang="en-US" dirty="0"/>
              <a:t>를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63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</a:t>
            </a:r>
            <a:r>
              <a:rPr lang="en-US" altLang="ko-KR" dirty="0"/>
              <a:t>Prettier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--save-dev prettier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--save </a:t>
            </a:r>
            <a:r>
              <a:rPr lang="ko-KR" altLang="en-US" dirty="0"/>
              <a:t>는 패키지 모듈에 추가한다는 의미입니다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--save-dev </a:t>
            </a:r>
            <a:r>
              <a:rPr lang="ko-KR" altLang="en-US" dirty="0"/>
              <a:t>는 개발할 때에만 사용하겠다는 의미 입니다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실제로 프로젝트를 빌드 </a:t>
            </a:r>
            <a:r>
              <a:rPr lang="en-US" altLang="ko-KR" dirty="0"/>
              <a:t>&amp;</a:t>
            </a:r>
            <a:r>
              <a:rPr lang="ko-KR" altLang="en-US" dirty="0"/>
              <a:t> 배포하면 해당 패키지는 포함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B71AA2-32F9-1C2E-922A-4B84A6E2A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25" y="2157568"/>
            <a:ext cx="6477904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661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</a:t>
            </a:r>
            <a:r>
              <a:rPr lang="en-US" altLang="ko-KR" dirty="0"/>
              <a:t>Prettier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파일에 변화가 생겼죠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방금 설치한 </a:t>
            </a:r>
            <a:r>
              <a:rPr lang="en-US" altLang="ko-KR" dirty="0"/>
              <a:t>Prettier</a:t>
            </a:r>
            <a:r>
              <a:rPr lang="ko-KR" altLang="en-US" dirty="0"/>
              <a:t>가 </a:t>
            </a:r>
            <a:r>
              <a:rPr lang="en-US" altLang="ko-KR" dirty="0" err="1"/>
              <a:t>Package.json</a:t>
            </a:r>
            <a:r>
              <a:rPr lang="ko-KR" altLang="en-US" dirty="0"/>
              <a:t>에 추가 되었습니다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은 프로젝트의 패키지를 관리합니다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C577D-E32D-F2BD-B4C1-7C9B49B7AF7C}"/>
              </a:ext>
            </a:extLst>
          </p:cNvPr>
          <p:cNvSpPr txBox="1"/>
          <p:nvPr/>
        </p:nvSpPr>
        <p:spPr>
          <a:xfrm>
            <a:off x="618565" y="1328389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Hello, Node.js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devDependencies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"prettier"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"^2.7.1"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10311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</a:t>
            </a:r>
            <a:r>
              <a:rPr lang="en-US" altLang="ko-KR" dirty="0"/>
              <a:t>Prettier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prettierrc</a:t>
            </a:r>
            <a:r>
              <a:rPr lang="en-US" altLang="ko-KR" dirty="0"/>
              <a:t> </a:t>
            </a:r>
            <a:r>
              <a:rPr lang="ko-KR" altLang="en-US" dirty="0"/>
              <a:t>파일로 </a:t>
            </a:r>
            <a:r>
              <a:rPr lang="en-US" altLang="ko-KR" dirty="0"/>
              <a:t>prettier </a:t>
            </a:r>
            <a:r>
              <a:rPr lang="ko-KR" altLang="en-US" dirty="0"/>
              <a:t>세부 설정하기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Vs-code </a:t>
            </a:r>
            <a:r>
              <a:rPr lang="ko-KR" altLang="en-US" dirty="0"/>
              <a:t>에게 </a:t>
            </a:r>
            <a:r>
              <a:rPr lang="en-US" altLang="ko-KR" dirty="0"/>
              <a:t>prettier </a:t>
            </a:r>
            <a:r>
              <a:rPr lang="ko-KR" altLang="en-US" dirty="0"/>
              <a:t>사용하라고 알려주기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프로젝트 폴더 최상단에 </a:t>
            </a:r>
            <a:r>
              <a:rPr lang="en-US" altLang="ko-KR" dirty="0"/>
              <a:t>.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폴더 만들고 </a:t>
            </a: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E822F-3A1F-869D-8373-DA334A85BF64}"/>
              </a:ext>
            </a:extLst>
          </p:cNvPr>
          <p:cNvSpPr txBox="1"/>
          <p:nvPr/>
        </p:nvSpPr>
        <p:spPr>
          <a:xfrm>
            <a:off x="842682" y="222867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"semi"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singleQuote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5A8B1-C1F7-D9AD-896F-C3CE9519B2F0}"/>
              </a:ext>
            </a:extLst>
          </p:cNvPr>
          <p:cNvSpPr txBox="1"/>
          <p:nvPr/>
        </p:nvSpPr>
        <p:spPr>
          <a:xfrm>
            <a:off x="842682" y="5100846"/>
            <a:ext cx="8059271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editor.formatOnSave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editor.defaultFormatter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esbenp.prettier-vscode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84754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</a:t>
            </a:r>
            <a:r>
              <a:rPr lang="en-US" altLang="ko-KR" dirty="0"/>
              <a:t>Prettier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Prettier </a:t>
            </a:r>
            <a:r>
              <a:rPr lang="ko-KR" altLang="en-US" dirty="0"/>
              <a:t>확장 설치</a:t>
            </a:r>
            <a:endParaRPr lang="en-US" altLang="ko-KR" dirty="0"/>
          </a:p>
          <a:p>
            <a:r>
              <a:rPr lang="en-US" altLang="ko-KR" dirty="0"/>
              <a:t>Main.js </a:t>
            </a:r>
            <a:r>
              <a:rPr lang="ko-KR" altLang="en-US" dirty="0"/>
              <a:t>파일의 코드를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 작성하고 </a:t>
            </a:r>
            <a:r>
              <a:rPr lang="en-US" altLang="ko-KR" dirty="0"/>
              <a:t>ctrl + s </a:t>
            </a:r>
            <a:r>
              <a:rPr lang="ko-KR" altLang="en-US" dirty="0"/>
              <a:t>로 저장해보기</a:t>
            </a:r>
            <a:r>
              <a:rPr lang="en-US" altLang="ko-KR" dirty="0"/>
              <a:t>!!</a:t>
            </a:r>
          </a:p>
          <a:p>
            <a:r>
              <a:rPr lang="en-US" altLang="ko-KR" dirty="0"/>
              <a:t>Prettier </a:t>
            </a:r>
            <a:r>
              <a:rPr lang="ko-KR" altLang="en-US" dirty="0"/>
              <a:t>가 작동합니다</a:t>
            </a:r>
            <a:r>
              <a:rPr lang="en-US" altLang="ko-KR" dirty="0"/>
              <a:t>! :)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9C37E-3981-3D94-C0CF-4870F00D424F}"/>
              </a:ext>
            </a:extLst>
          </p:cNvPr>
          <p:cNvSpPr txBox="1"/>
          <p:nvPr/>
        </p:nvSpPr>
        <p:spPr>
          <a:xfrm>
            <a:off x="806824" y="305966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Node.js"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9733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Linting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4525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E5831F-BAAC-59F4-BF5C-896DE6DE67F6}"/>
              </a:ext>
            </a:extLst>
          </p:cNvPr>
          <p:cNvSpPr txBox="1"/>
          <p:nvPr/>
        </p:nvSpPr>
        <p:spPr>
          <a:xfrm>
            <a:off x="754785" y="385483"/>
            <a:ext cx="3100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Linting?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890" name="Picture 2" descr="Lint Code: What Is Linting + When To Use Lint Tools | Perforce">
            <a:extLst>
              <a:ext uri="{FF2B5EF4-FFF2-40B4-BE49-F238E27FC236}">
                <a16:creationId xmlns:a16="http://schemas.microsoft.com/office/drawing/2014/main" id="{F781EDC7-28CD-9C7C-99A7-E5B4B67B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09" y="1705866"/>
            <a:ext cx="7149973" cy="476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Write custom Android/Kotlin linting rules like a Psi-chic! | by Jason Low |  ITNEXT">
            <a:extLst>
              <a:ext uri="{FF2B5EF4-FFF2-40B4-BE49-F238E27FC236}">
                <a16:creationId xmlns:a16="http://schemas.microsoft.com/office/drawing/2014/main" id="{C37EC80F-04C7-55D3-2B6C-F1DF1B5D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8" y="2727303"/>
            <a:ext cx="4085665" cy="27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1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Linting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62B0470-87B9-EC11-6EEE-66D25D0C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Formatting </a:t>
            </a:r>
            <a:r>
              <a:rPr lang="ko-KR" altLang="en-US" dirty="0"/>
              <a:t>에 가깝지만 더 많은 규약과 규율을 검사해주는 방법입니다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웹 개발에서는 </a:t>
            </a:r>
            <a:r>
              <a:rPr lang="en-US" altLang="ko-KR" dirty="0"/>
              <a:t>Airbnb </a:t>
            </a:r>
            <a:r>
              <a:rPr lang="ko-KR" altLang="en-US" dirty="0"/>
              <a:t>에서 사용하는 </a:t>
            </a:r>
            <a:r>
              <a:rPr lang="en-US" altLang="ko-KR" dirty="0"/>
              <a:t>Linting</a:t>
            </a:r>
            <a:r>
              <a:rPr lang="ko-KR" altLang="en-US" dirty="0"/>
              <a:t> 규율이 유명합니다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385336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--save-dev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package-</a:t>
            </a:r>
            <a:r>
              <a:rPr lang="en-US" altLang="ko-KR" dirty="0" err="1">
                <a:solidFill>
                  <a:srgbClr val="0070C0"/>
                </a:solidFill>
              </a:rPr>
              <a:t>lock.json</a:t>
            </a:r>
            <a:r>
              <a:rPr lang="ko-KR" altLang="en-US" dirty="0"/>
              <a:t> 파일을 보면</a:t>
            </a:r>
            <a:r>
              <a:rPr lang="en-US" altLang="ko-KR" dirty="0"/>
              <a:t> prettier</a:t>
            </a:r>
            <a:r>
              <a:rPr lang="ko-KR" altLang="en-US" dirty="0"/>
              <a:t>에 비해 훨씬 많은 </a:t>
            </a:r>
            <a:r>
              <a:rPr lang="en-US" altLang="ko-KR" dirty="0"/>
              <a:t>package </a:t>
            </a:r>
            <a:r>
              <a:rPr lang="ko-KR" altLang="en-US" dirty="0"/>
              <a:t>가 설치 되었음을 확인이 가능합니다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그만큼 많은 규약을 가지고 있다는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DF2C1E-3D9C-5B05-8ADC-2D43554B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1" y="2144964"/>
            <a:ext cx="6995260" cy="19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41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2B7FA-5ACC-A4CD-0405-2EC4369E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.eslintrc.js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Lint </a:t>
            </a:r>
            <a:r>
              <a:rPr lang="ko-KR" altLang="en-US" dirty="0"/>
              <a:t>관련 룰을 우리가 전부 지정 할 수는 없겠죠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Airbnb</a:t>
            </a:r>
            <a:r>
              <a:rPr lang="ko-KR" altLang="en-US" dirty="0"/>
              <a:t>의 </a:t>
            </a:r>
            <a:r>
              <a:rPr lang="en-US" altLang="ko-KR" dirty="0"/>
              <a:t>Linting Rule</a:t>
            </a:r>
            <a:r>
              <a:rPr lang="ko-KR" altLang="en-US" dirty="0"/>
              <a:t>를 가져 옵시다</a:t>
            </a:r>
            <a:r>
              <a:rPr lang="en-US" altLang="ko-KR" dirty="0"/>
              <a:t>!!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--save-dev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r>
              <a:rPr lang="en-US" altLang="ko-KR" dirty="0">
                <a:solidFill>
                  <a:srgbClr val="0070C0"/>
                </a:solidFill>
              </a:rPr>
              <a:t>-config-</a:t>
            </a:r>
            <a:r>
              <a:rPr lang="en-US" altLang="ko-KR" dirty="0" err="1">
                <a:solidFill>
                  <a:srgbClr val="0070C0"/>
                </a:solidFill>
              </a:rPr>
              <a:t>airbnb</a:t>
            </a:r>
            <a:r>
              <a:rPr lang="en-US" altLang="ko-KR" dirty="0">
                <a:solidFill>
                  <a:srgbClr val="0070C0"/>
                </a:solidFill>
              </a:rPr>
              <a:t>-base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eslint</a:t>
            </a:r>
            <a:r>
              <a:rPr lang="en-US" altLang="ko-KR" dirty="0">
                <a:solidFill>
                  <a:srgbClr val="0070C0"/>
                </a:solidFill>
              </a:rPr>
              <a:t>-plugin-import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94104-1473-8265-2047-D0F8EA0507C1}"/>
              </a:ext>
            </a:extLst>
          </p:cNvPr>
          <p:cNvSpPr txBox="1"/>
          <p:nvPr/>
        </p:nvSpPr>
        <p:spPr>
          <a:xfrm>
            <a:off x="833718" y="220442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{};</a:t>
            </a:r>
          </a:p>
        </p:txBody>
      </p:sp>
    </p:spTree>
    <p:extLst>
      <p:ext uri="{BB962C8B-B14F-4D97-AF65-F5344CB8AC3E}">
        <p14:creationId xmlns:p14="http://schemas.microsoft.com/office/powerpoint/2010/main" val="368068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인생은 오르막이야 오르다보면 평지도 만나는 거야~~👍 TV CHOSUN 221209 방송 | 네이트 TV">
            <a:extLst>
              <a:ext uri="{FF2B5EF4-FFF2-40B4-BE49-F238E27FC236}">
                <a16:creationId xmlns:a16="http://schemas.microsoft.com/office/drawing/2014/main" id="{36B35D54-E2AF-EDB5-3F49-C86DCE68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310" y="901701"/>
            <a:ext cx="8401379" cy="470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949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F99BA-E0E2-4FE3-C516-332E5963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11" y="1328388"/>
            <a:ext cx="7822163" cy="2100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7E29FB-A3C1-39EC-3AA1-F1F54F355FF7}"/>
              </a:ext>
            </a:extLst>
          </p:cNvPr>
          <p:cNvSpPr txBox="1"/>
          <p:nvPr/>
        </p:nvSpPr>
        <p:spPr>
          <a:xfrm>
            <a:off x="615111" y="371585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Hello, Node.js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devDependencies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"^8.22.0"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-config-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airbnb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"^19.0.4"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-plugin-import"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"^2.26.0"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"prettier"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"^2.7.1"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007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.eslintrc.js </a:t>
            </a:r>
            <a:r>
              <a:rPr lang="ko-KR" altLang="en-US" dirty="0"/>
              <a:t>파일을 생성 후</a:t>
            </a:r>
            <a:r>
              <a:rPr lang="en-US" altLang="ko-KR" dirty="0"/>
              <a:t>, Airbnb </a:t>
            </a:r>
            <a:r>
              <a:rPr lang="ko-KR" altLang="en-US" dirty="0"/>
              <a:t>모듈 추가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Windows </a:t>
            </a:r>
            <a:r>
              <a:rPr lang="ko-KR" altLang="en-US" dirty="0"/>
              <a:t>사용자라면 </a:t>
            </a:r>
            <a:r>
              <a:rPr lang="en-US" altLang="ko-KR" dirty="0"/>
              <a:t>LF, CRLF </a:t>
            </a:r>
            <a:r>
              <a:rPr lang="ko-KR" altLang="en-US" dirty="0"/>
              <a:t>문제 해결을 위해 아래의 코드도 추가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E4CD9-16F0-F68C-C287-343362D893F7}"/>
              </a:ext>
            </a:extLst>
          </p:cNvPr>
          <p:cNvSpPr txBox="1"/>
          <p:nvPr/>
        </p:nvSpPr>
        <p:spPr>
          <a:xfrm>
            <a:off x="878541" y="2223264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airbnb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DBA4D-996B-8722-89B5-46B0A06A9DED}"/>
              </a:ext>
            </a:extLst>
          </p:cNvPr>
          <p:cNvSpPr txBox="1"/>
          <p:nvPr/>
        </p:nvSpPr>
        <p:spPr>
          <a:xfrm>
            <a:off x="878541" y="4550967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airbnb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rules: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linebreak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-style'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'no-console'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1921100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main.js </a:t>
            </a:r>
            <a:r>
              <a:rPr lang="ko-KR" altLang="en-US" dirty="0"/>
              <a:t>파일로 </a:t>
            </a:r>
            <a:r>
              <a:rPr lang="ko-KR" altLang="en-US" dirty="0" err="1"/>
              <a:t>고고고고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 코드에 문제가 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실행을 해도 문제는 없습니다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119FE-9E05-6AFF-7ADB-6F362EBFE208}"/>
              </a:ext>
            </a:extLst>
          </p:cNvPr>
          <p:cNvSpPr txBox="1"/>
          <p:nvPr/>
        </p:nvSpPr>
        <p:spPr>
          <a:xfrm>
            <a:off x="842682" y="2173506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CAA42A-740D-7F4B-4257-7D9E5913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3747611"/>
            <a:ext cx="7123983" cy="11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297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상으로는 문제가 없지만 </a:t>
            </a:r>
            <a:r>
              <a:rPr lang="en-US" altLang="ko-KR" dirty="0" err="1"/>
              <a:t>ESLint</a:t>
            </a:r>
            <a:r>
              <a:rPr lang="ko-KR" altLang="en-US" dirty="0"/>
              <a:t> 의 규약에는 문제가 생깁니다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Var </a:t>
            </a:r>
            <a:r>
              <a:rPr lang="ko-KR" altLang="en-US" dirty="0"/>
              <a:t>는 위험하지 쓰지 말고 </a:t>
            </a:r>
            <a:r>
              <a:rPr lang="en-US" altLang="ko-KR" dirty="0"/>
              <a:t>let </a:t>
            </a:r>
            <a:r>
              <a:rPr lang="ko-KR" altLang="en-US" dirty="0"/>
              <a:t>이나 </a:t>
            </a:r>
            <a:r>
              <a:rPr lang="en-US" altLang="ko-KR" dirty="0"/>
              <a:t>const </a:t>
            </a:r>
            <a:r>
              <a:rPr lang="ko-KR" altLang="en-US" dirty="0"/>
              <a:t>를 쓰라고 하네요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438277-F8C4-1FA3-D0AC-9E8A6A0A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07" y="2218409"/>
            <a:ext cx="6539825" cy="14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744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Var </a:t>
            </a:r>
            <a:r>
              <a:rPr lang="ko-KR" altLang="en-US" dirty="0"/>
              <a:t>를 </a:t>
            </a:r>
            <a:r>
              <a:rPr lang="en-US" altLang="ko-KR" dirty="0"/>
              <a:t>let </a:t>
            </a:r>
            <a:r>
              <a:rPr lang="ko-KR" altLang="en-US" dirty="0"/>
              <a:t>으로 바꾸면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Let </a:t>
            </a:r>
            <a:r>
              <a:rPr lang="ko-KR" altLang="en-US" dirty="0"/>
              <a:t>은 변화하는 변수일 경우에만 할당하는 편이 좋으니 </a:t>
            </a:r>
            <a:r>
              <a:rPr lang="en-US" altLang="ko-KR" dirty="0"/>
              <a:t>const</a:t>
            </a:r>
            <a:r>
              <a:rPr lang="ko-KR" altLang="en-US" dirty="0"/>
              <a:t> 를 쓰라고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이렇게 개발자가 간과할 수 있는 </a:t>
            </a:r>
            <a:r>
              <a:rPr lang="en-US" altLang="ko-KR" dirty="0"/>
              <a:t>Rule </a:t>
            </a:r>
            <a:r>
              <a:rPr lang="ko-KR" altLang="en-US" dirty="0"/>
              <a:t>들을 바로바로 알려주기 때문에 나중에 발생할 예상외의 버그 또는 문제를 많이 해결해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748214-93F2-893D-36DF-B4C25D4D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1" y="2113350"/>
            <a:ext cx="7864959" cy="15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85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Console.log </a:t>
            </a:r>
            <a:r>
              <a:rPr lang="ko-KR" altLang="en-US" dirty="0"/>
              <a:t>도 </a:t>
            </a:r>
            <a:r>
              <a:rPr lang="ko-KR" altLang="en-US" dirty="0" err="1"/>
              <a:t>노란줄이</a:t>
            </a:r>
            <a:r>
              <a:rPr lang="ko-KR" altLang="en-US" dirty="0"/>
              <a:t> 있네요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Console.log </a:t>
            </a:r>
            <a:r>
              <a:rPr lang="ko-KR" altLang="en-US" dirty="0"/>
              <a:t>는 보통 디버깅용으로 </a:t>
            </a:r>
            <a:r>
              <a:rPr lang="ko-KR" altLang="en-US" dirty="0" err="1"/>
              <a:t>쓰다보니</a:t>
            </a:r>
            <a:r>
              <a:rPr lang="ko-KR" altLang="en-US" dirty="0"/>
              <a:t> 사용자에게 출시 할 때는 대부분 제거를 해야만 합니다</a:t>
            </a:r>
            <a:r>
              <a:rPr lang="en-US" altLang="ko-KR" dirty="0"/>
              <a:t>! </a:t>
            </a:r>
            <a:r>
              <a:rPr lang="ko-KR" altLang="en-US" dirty="0"/>
              <a:t>그렇다 보니 사용자에게 특정 목적을 알리기 위해 따로 만든 </a:t>
            </a:r>
            <a:r>
              <a:rPr lang="en-US" altLang="ko-KR" dirty="0"/>
              <a:t>console statement </a:t>
            </a:r>
            <a:r>
              <a:rPr lang="ko-KR" altLang="en-US" dirty="0"/>
              <a:t>가 아닌 것은 쓰지 말라는 것이죠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이건 너무 가혹하니까</a:t>
            </a:r>
            <a:r>
              <a:rPr lang="en-US" altLang="ko-KR" dirty="0"/>
              <a:t>!! Rule </a:t>
            </a:r>
            <a:r>
              <a:rPr lang="ko-KR" altLang="en-US" dirty="0"/>
              <a:t>을 수정 합시다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EB4800-E409-095D-3876-00811AC6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90" y="2147093"/>
            <a:ext cx="5507875" cy="14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774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.eslintrc.js </a:t>
            </a:r>
            <a:r>
              <a:rPr lang="ko-KR" altLang="en-US" dirty="0"/>
              <a:t>로 </a:t>
            </a:r>
            <a:r>
              <a:rPr lang="ko-KR" altLang="en-US" dirty="0" err="1"/>
              <a:t>고고고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No-console </a:t>
            </a:r>
            <a:r>
              <a:rPr lang="ko-KR" altLang="en-US" dirty="0"/>
              <a:t>옵션을 꺼줍니다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51890-1296-27E2-D9CA-C6FE5B613890}"/>
              </a:ext>
            </a:extLst>
          </p:cNvPr>
          <p:cNvSpPr txBox="1"/>
          <p:nvPr/>
        </p:nvSpPr>
        <p:spPr>
          <a:xfrm>
            <a:off x="833718" y="2199092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airbnb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rules: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linebreak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-style'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'no-console'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AA21A-2839-0AAC-4EC3-899FF412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5282113"/>
            <a:ext cx="327667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764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근본론">
            <a:extLst>
              <a:ext uri="{FF2B5EF4-FFF2-40B4-BE49-F238E27FC236}">
                <a16:creationId xmlns:a16="http://schemas.microsoft.com/office/drawing/2014/main" id="{566D5BAB-D5F3-1316-9F92-07A5126A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8" y="528918"/>
            <a:ext cx="10614212" cy="59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656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 descr="말죽거리 잔혹사 - 나무위키">
            <a:extLst>
              <a:ext uri="{FF2B5EF4-FFF2-40B4-BE49-F238E27FC236}">
                <a16:creationId xmlns:a16="http://schemas.microsoft.com/office/drawing/2014/main" id="{698C40D1-EA81-1ACC-884E-3B6BA905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ode.org">
            <a:extLst>
              <a:ext uri="{FF2B5EF4-FFF2-40B4-BE49-F238E27FC236}">
                <a16:creationId xmlns:a16="http://schemas.microsoft.com/office/drawing/2014/main" id="{036162D8-EA55-F5B0-8D12-E803A01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22" y="1075459"/>
            <a:ext cx="1492250" cy="14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1268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말죽거리 잔혹사 수 많은 명장면과 명대사를 낳은 영화 : 네이버 블로그">
            <a:extLst>
              <a:ext uri="{FF2B5EF4-FFF2-40B4-BE49-F238E27FC236}">
                <a16:creationId xmlns:a16="http://schemas.microsoft.com/office/drawing/2014/main" id="{05DC5D5C-4A6F-7A96-93F9-CCEE3527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21" y="2492663"/>
            <a:ext cx="8771957" cy="402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97A970A-680D-3CD5-69ED-DDE72DC077BD}"/>
              </a:ext>
            </a:extLst>
          </p:cNvPr>
          <p:cNvSpPr/>
          <p:nvPr/>
        </p:nvSpPr>
        <p:spPr>
          <a:xfrm>
            <a:off x="3509819" y="581891"/>
            <a:ext cx="5985164" cy="1505527"/>
          </a:xfrm>
          <a:prstGeom prst="wedgeRoundRectCallout">
            <a:avLst>
              <a:gd name="adj1" fmla="val 1253"/>
              <a:gd name="adj2" fmla="val 91334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니가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그렇게 코딩을 잘해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옥땅으로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따라와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!!!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 descr="GitHub - gogoj5896/2_teamproject_air_bnb_ligression">
            <a:extLst>
              <a:ext uri="{FF2B5EF4-FFF2-40B4-BE49-F238E27FC236}">
                <a16:creationId xmlns:a16="http://schemas.microsoft.com/office/drawing/2014/main" id="{B6C7A97E-76B2-0B73-02B6-07AB8D13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72" y="3281218"/>
            <a:ext cx="2493819" cy="130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25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블라인드 | 주식·투자: 화장품 가즈아">
            <a:extLst>
              <a:ext uri="{FF2B5EF4-FFF2-40B4-BE49-F238E27FC236}">
                <a16:creationId xmlns:a16="http://schemas.microsoft.com/office/drawing/2014/main" id="{54B689AC-E6CC-C6E3-DEEB-B66EA90E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90550"/>
            <a:ext cx="91440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7513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협업왕이 되어보자">
            <a:extLst>
              <a:ext uri="{FF2B5EF4-FFF2-40B4-BE49-F238E27FC236}">
                <a16:creationId xmlns:a16="http://schemas.microsoft.com/office/drawing/2014/main" id="{03735EA0-BD82-25F3-0330-37F13B8F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142"/>
            <a:ext cx="10910327" cy="57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9329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5965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B3F037-F46B-C6FA-5CF7-543A53CF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22" y="340408"/>
            <a:ext cx="5582429" cy="543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87BCB7-3111-8861-2888-9B17E5D07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87"/>
          <a:stretch/>
        </p:blipFill>
        <p:spPr>
          <a:xfrm>
            <a:off x="1485222" y="883410"/>
            <a:ext cx="8453468" cy="56341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6D52B3-E6E5-D1B2-FE12-ADEBF06962C3}"/>
              </a:ext>
            </a:extLst>
          </p:cNvPr>
          <p:cNvSpPr/>
          <p:nvPr/>
        </p:nvSpPr>
        <p:spPr>
          <a:xfrm>
            <a:off x="1830972" y="2802966"/>
            <a:ext cx="5059355" cy="48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787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JS - 형변환 주의하기">
            <a:extLst>
              <a:ext uri="{FF2B5EF4-FFF2-40B4-BE49-F238E27FC236}">
                <a16:creationId xmlns:a16="http://schemas.microsoft.com/office/drawing/2014/main" id="{CCC89E78-FA7F-8F6D-AB72-04776884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9" y="0"/>
            <a:ext cx="7048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7526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6CA74A-BC6F-8B18-0AA2-42E54CDA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901" y="623330"/>
            <a:ext cx="5278198" cy="561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137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77B78D-E690-DE8F-75E8-268AE7EF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97" y="487218"/>
            <a:ext cx="4263551" cy="5883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53C809-D18D-AB56-E548-EC688407A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98" y="1126708"/>
            <a:ext cx="4536540" cy="52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498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32912E-26E8-607B-33A0-0B06E5D9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09" y="525675"/>
            <a:ext cx="4463322" cy="5806650"/>
          </a:xfrm>
          <a:prstGeom prst="rect">
            <a:avLst/>
          </a:prstGeom>
        </p:spPr>
      </p:pic>
      <p:pic>
        <p:nvPicPr>
          <p:cNvPr id="11268" name="Picture 4" descr="Tear PNG, Tear Transparent Background - FreeIconsPNG">
            <a:extLst>
              <a:ext uri="{FF2B5EF4-FFF2-40B4-BE49-F238E27FC236}">
                <a16:creationId xmlns:a16="http://schemas.microsoft.com/office/drawing/2014/main" id="{F9C923A5-5600-CCD7-E545-BB53642B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76121" y="1990870"/>
            <a:ext cx="432466" cy="6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6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32912E-26E8-607B-33A0-0B06E5D9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013" y="4895273"/>
            <a:ext cx="1104600" cy="1437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49DD5-ABDB-251C-7562-9876FC95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42" y="583403"/>
            <a:ext cx="5192018" cy="5806649"/>
          </a:xfrm>
          <a:prstGeom prst="rect">
            <a:avLst/>
          </a:prstGeom>
        </p:spPr>
      </p:pic>
      <p:pic>
        <p:nvPicPr>
          <p:cNvPr id="12290" name="Picture 2" descr="React 기본 개념">
            <a:extLst>
              <a:ext uri="{FF2B5EF4-FFF2-40B4-BE49-F238E27FC236}">
                <a16:creationId xmlns:a16="http://schemas.microsoft.com/office/drawing/2014/main" id="{6A3C8D8A-0DC7-B783-42F7-F646C2037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t="10027" r="30121" b="9685"/>
          <a:stretch/>
        </p:blipFill>
        <p:spPr bwMode="auto">
          <a:xfrm>
            <a:off x="5865090" y="4895273"/>
            <a:ext cx="822037" cy="9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odeJs Development Services Reviews 2023: Details, Pricing, &amp; Features | G2">
            <a:extLst>
              <a:ext uri="{FF2B5EF4-FFF2-40B4-BE49-F238E27FC236}">
                <a16:creationId xmlns:a16="http://schemas.microsoft.com/office/drawing/2014/main" id="{B348C953-B22B-97C6-A0B9-74B5EFAC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68" y="4778711"/>
            <a:ext cx="1197215" cy="119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자바스크립트(JS) - 메서드(Method)">
            <a:extLst>
              <a:ext uri="{FF2B5EF4-FFF2-40B4-BE49-F238E27FC236}">
                <a16:creationId xmlns:a16="http://schemas.microsoft.com/office/drawing/2014/main" id="{C70462A7-BBBC-13C7-8985-7E2736BB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57" y="2851005"/>
            <a:ext cx="1271443" cy="127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670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어디서 경력을 쌓나?에 '경력'을 대신해 줄 &lt;코멘토&gt;">
            <a:extLst>
              <a:ext uri="{FF2B5EF4-FFF2-40B4-BE49-F238E27FC236}">
                <a16:creationId xmlns:a16="http://schemas.microsoft.com/office/drawing/2014/main" id="{F6523FBA-54F4-3DDD-6CC0-7B4239EDE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74" y="819151"/>
            <a:ext cx="8689852" cy="48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762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코드를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ES Lint</a:t>
            </a:r>
            <a:r>
              <a:rPr lang="ko-KR" altLang="en-US" dirty="0"/>
              <a:t> 상으로는 문제가 없는 코드입니다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사실 프로그래밍 적으로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은 쓸 이유가 없는 타입입니다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4A1FD-B8B0-2722-0C91-EBD3111AE755}"/>
              </a:ext>
            </a:extLst>
          </p:cNvPr>
          <p:cNvSpPr txBox="1"/>
          <p:nvPr/>
        </p:nvSpPr>
        <p:spPr>
          <a:xfrm>
            <a:off x="833718" y="2206242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A78AD9-02A2-5D9F-0E9A-1E6F09EA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3428999"/>
            <a:ext cx="6414915" cy="11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5820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이러한 문제를 막아 주는 것이 </a:t>
            </a:r>
            <a:r>
              <a:rPr lang="en-US" altLang="ko-KR" dirty="0"/>
              <a:t>Typescript!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--save-dev typescript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EF18D5-001E-C2A2-ED39-A9357FA99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91" y="3013417"/>
            <a:ext cx="7601085" cy="20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770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Main.js </a:t>
            </a:r>
            <a:r>
              <a:rPr lang="ko-KR" altLang="en-US" dirty="0"/>
              <a:t>파일에 </a:t>
            </a:r>
            <a:r>
              <a:rPr lang="en-US" altLang="ko-KR" dirty="0">
                <a:solidFill>
                  <a:srgbClr val="00B050"/>
                </a:solidFill>
              </a:rPr>
              <a:t>// @ts-check</a:t>
            </a:r>
            <a:r>
              <a:rPr lang="ko-KR" altLang="en-US" dirty="0"/>
              <a:t> 주석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/>
              <a:t>Type </a:t>
            </a:r>
            <a:r>
              <a:rPr lang="ko-KR" altLang="en-US" dirty="0"/>
              <a:t>관련 문제는 </a:t>
            </a:r>
            <a:r>
              <a:rPr lang="en-US" altLang="ko-KR" dirty="0"/>
              <a:t>Typescript </a:t>
            </a:r>
            <a:r>
              <a:rPr lang="ko-KR" altLang="en-US" dirty="0"/>
              <a:t>가 알려 줍니다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B1356-7312-205D-4006-1E2F4AAC9C73}"/>
              </a:ext>
            </a:extLst>
          </p:cNvPr>
          <p:cNvSpPr txBox="1"/>
          <p:nvPr/>
        </p:nvSpPr>
        <p:spPr>
          <a:xfrm>
            <a:off x="815789" y="217753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63506C-06D2-C715-07B1-276EA194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9" y="2836167"/>
            <a:ext cx="10338885" cy="15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559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너구리도 도구를 사용할 줄 안다">
            <a:extLst>
              <a:ext uri="{FF2B5EF4-FFF2-40B4-BE49-F238E27FC236}">
                <a16:creationId xmlns:a16="http://schemas.microsoft.com/office/drawing/2014/main" id="{6D9DE791-C75A-BD99-6B30-0F1DC61E9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0"/>
          <a:stretch/>
        </p:blipFill>
        <p:spPr bwMode="auto">
          <a:xfrm>
            <a:off x="1741675" y="2465294"/>
            <a:ext cx="8333882" cy="439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5C28F6-2594-DD68-C816-097A83814582}"/>
              </a:ext>
            </a:extLst>
          </p:cNvPr>
          <p:cNvSpPr txBox="1"/>
          <p:nvPr/>
        </p:nvSpPr>
        <p:spPr>
          <a:xfrm>
            <a:off x="2315157" y="331694"/>
            <a:ext cx="75616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</a:t>
            </a:r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문제는</a:t>
            </a:r>
            <a:endParaRPr lang="en-US" altLang="ko-KR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TS</a:t>
            </a:r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처리했으니 </a:t>
            </a:r>
            <a:r>
              <a:rPr lang="ko-KR" altLang="en-US" sz="4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안심하너굴</a:t>
            </a:r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4038" name="Picture 6" descr="타입스크립트 - 위키백과, 우리 모두의 백과사전">
            <a:extLst>
              <a:ext uri="{FF2B5EF4-FFF2-40B4-BE49-F238E27FC236}">
                <a16:creationId xmlns:a16="http://schemas.microsoft.com/office/drawing/2014/main" id="{8F516029-BCAF-FD06-3639-68E8672E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2465294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193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 &amp;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5154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에도 다양한 </a:t>
            </a:r>
            <a:r>
              <a:rPr lang="en-US" altLang="ko-KR" dirty="0"/>
              <a:t>Type </a:t>
            </a:r>
            <a:r>
              <a:rPr lang="ko-KR" altLang="en-US" dirty="0"/>
              <a:t>이 존재 하므로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에서 사용되는 수 많은</a:t>
            </a:r>
            <a:r>
              <a:rPr lang="en-US" altLang="ko-KR" dirty="0"/>
              <a:t> </a:t>
            </a:r>
            <a:r>
              <a:rPr lang="ko-KR" altLang="en-US" dirty="0"/>
              <a:t>객체들에 대한 </a:t>
            </a:r>
            <a:r>
              <a:rPr lang="en-US" altLang="ko-KR" dirty="0"/>
              <a:t>Type</a:t>
            </a:r>
            <a:r>
              <a:rPr lang="ko-KR" altLang="en-US" dirty="0"/>
              <a:t> 정보 체크는 </a:t>
            </a:r>
            <a:r>
              <a:rPr lang="en-US" altLang="ko-KR" dirty="0"/>
              <a:t>Typescript </a:t>
            </a:r>
            <a:r>
              <a:rPr lang="ko-KR" altLang="en-US" dirty="0"/>
              <a:t>만으로는 불가능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해당 정보를 아는 </a:t>
            </a:r>
            <a:r>
              <a:rPr lang="en-US" altLang="ko-KR" dirty="0"/>
              <a:t>package </a:t>
            </a:r>
            <a:r>
              <a:rPr lang="ko-KR" altLang="en-US" dirty="0"/>
              <a:t>를 설치하면 되겠죠</a:t>
            </a:r>
            <a:r>
              <a:rPr lang="en-US" altLang="ko-KR" dirty="0"/>
              <a:t>?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–save-dev @types/node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DA3B3-C65A-1208-AA12-E57A212B9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60" y="4350281"/>
            <a:ext cx="7985840" cy="21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094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</a:t>
            </a:r>
            <a:r>
              <a:rPr lang="en-US" altLang="ko-KR" dirty="0"/>
              <a:t> </a:t>
            </a:r>
            <a:r>
              <a:rPr lang="ko-KR" altLang="en-US" dirty="0"/>
              <a:t>간단한 </a:t>
            </a:r>
            <a:r>
              <a:rPr lang="en-US" altLang="ko-KR" dirty="0"/>
              <a:t>Node.js </a:t>
            </a:r>
            <a:r>
              <a:rPr lang="ko-KR" altLang="en-US" dirty="0"/>
              <a:t>서버를 만들어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대부분 잘 모르시겠지만 일단 따라서 입력해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이제</a:t>
            </a:r>
            <a:r>
              <a:rPr lang="en-US" altLang="ko-KR" dirty="0"/>
              <a:t> </a:t>
            </a:r>
            <a:r>
              <a:rPr lang="ko-KR" altLang="en-US" dirty="0"/>
              <a:t>부터 하나하나 배울 예정입니다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C1F1B8-1AF0-4E1D-66C5-E17B74E84682}"/>
              </a:ext>
            </a:extLst>
          </p:cNvPr>
          <p:cNvSpPr txBox="1"/>
          <p:nvPr/>
        </p:nvSpPr>
        <p:spPr>
          <a:xfrm>
            <a:off x="833717" y="2927953"/>
            <a:ext cx="805927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server is listening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677709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 시키기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node main.js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브라우저를 열어서 </a:t>
            </a:r>
            <a:r>
              <a:rPr lang="en-US" altLang="ko-KR" dirty="0"/>
              <a:t>localhost:4000 </a:t>
            </a:r>
            <a:r>
              <a:rPr lang="ko-KR" altLang="en-US" dirty="0"/>
              <a:t>입력하기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B75E39-3221-5BF9-6052-5C203C95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15" y="2038737"/>
            <a:ext cx="6557656" cy="1472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359CDE-030F-3016-8701-97E59C9F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5" y="4514439"/>
            <a:ext cx="4513159" cy="20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582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축생일] 생일짤 모음 : 생일축하이미지, 귀여운 이미지 (모두펌) 2탄">
            <a:extLst>
              <a:ext uri="{FF2B5EF4-FFF2-40B4-BE49-F238E27FC236}">
                <a16:creationId xmlns:a16="http://schemas.microsoft.com/office/drawing/2014/main" id="{D1C0D6A6-7B1E-ECEB-019E-908FA487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9" y="1355374"/>
            <a:ext cx="5518433" cy="537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ECA58-6F35-4CC3-CB30-53FBEE4CF6DE}"/>
              </a:ext>
            </a:extLst>
          </p:cNvPr>
          <p:cNvSpPr txBox="1"/>
          <p:nvPr/>
        </p:nvSpPr>
        <p:spPr>
          <a:xfrm>
            <a:off x="1020364" y="301604"/>
            <a:ext cx="9751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여러분은 방금 처음으로 </a:t>
            </a:r>
            <a:r>
              <a:rPr lang="ko-KR" altLang="en-US" sz="4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서버를</a:t>
            </a:r>
            <a:endParaRPr lang="en-US" altLang="ko-KR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4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만드셨어요</a:t>
            </a:r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060" name="Picture 4" descr="피부가 먹는 물] Dr.엔도프/넌 생수 마시니? 난 생수로 샤워해! | 와디즈 펀딩">
            <a:extLst>
              <a:ext uri="{FF2B5EF4-FFF2-40B4-BE49-F238E27FC236}">
                <a16:creationId xmlns:a16="http://schemas.microsoft.com/office/drawing/2014/main" id="{9EC0EA7F-B1D0-5760-7C37-FDD85F4A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7" y="2742640"/>
            <a:ext cx="3847594" cy="34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0011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Typescript &amp;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1742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 &amp; Typescript!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3C7AE8-1873-B92A-18C6-2BC80898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7" y="1391573"/>
            <a:ext cx="10883666" cy="35479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460033-A1A8-CAC8-ADE9-D80DE577B2FA}"/>
              </a:ext>
            </a:extLst>
          </p:cNvPr>
          <p:cNvSpPr/>
          <p:nvPr/>
        </p:nvSpPr>
        <p:spPr>
          <a:xfrm>
            <a:off x="3299011" y="2196353"/>
            <a:ext cx="3989295" cy="349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ront end &amp; Back end">
            <a:extLst>
              <a:ext uri="{FF2B5EF4-FFF2-40B4-BE49-F238E27FC236}">
                <a16:creationId xmlns:a16="http://schemas.microsoft.com/office/drawing/2014/main" id="{8CD3DB35-4E31-1C71-2659-1080D345D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385888"/>
            <a:ext cx="7810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10083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 &amp; Typescript!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4E50E-E4DB-C54D-CFD9-AEC05A664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51"/>
          <a:stretch/>
        </p:blipFill>
        <p:spPr>
          <a:xfrm>
            <a:off x="595917" y="1328391"/>
            <a:ext cx="11173338" cy="41938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9BC83C2-448A-2972-E3DC-3A8D348C34DA}"/>
              </a:ext>
            </a:extLst>
          </p:cNvPr>
          <p:cNvSpPr/>
          <p:nvPr/>
        </p:nvSpPr>
        <p:spPr>
          <a:xfrm>
            <a:off x="1326776" y="4706471"/>
            <a:ext cx="5746377" cy="349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동아출판사 포켓몬스터 남자버전 모험의 시작 지영장 - YouTube">
            <a:extLst>
              <a:ext uri="{FF2B5EF4-FFF2-40B4-BE49-F238E27FC236}">
                <a16:creationId xmlns:a16="http://schemas.microsoft.com/office/drawing/2014/main" id="{7E95CA18-3108-3F71-7F77-451ACEB8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F7DC2F-BBC1-8BAF-E4EF-CCE60BCDE8A8}"/>
              </a:ext>
            </a:extLst>
          </p:cNvPr>
          <p:cNvSpPr txBox="1"/>
          <p:nvPr/>
        </p:nvSpPr>
        <p:spPr>
          <a:xfrm>
            <a:off x="7243482" y="5764305"/>
            <a:ext cx="247856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Node.js - 위키백과, 우리 모두의 백과사전">
            <a:extLst>
              <a:ext uri="{FF2B5EF4-FFF2-40B4-BE49-F238E27FC236}">
                <a16:creationId xmlns:a16="http://schemas.microsoft.com/office/drawing/2014/main" id="{41D71DB3-67DB-93E6-35EC-3A366005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5599">
            <a:off x="1277842" y="2590799"/>
            <a:ext cx="3186579" cy="19490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662235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경험하기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5740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49D33-4269-AAA9-DAC4-528413117A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9D532E-E117-E32F-6B1D-E175B3C8D136}"/>
              </a:ext>
            </a:extLst>
          </p:cNvPr>
          <p:cNvCxnSpPr>
            <a:stCxn id="2" idx="0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255346-2FA0-748D-A73B-AB4E2F99ECF3}"/>
              </a:ext>
            </a:extLst>
          </p:cNvPr>
          <p:cNvSpPr txBox="1"/>
          <p:nvPr/>
        </p:nvSpPr>
        <p:spPr>
          <a:xfrm>
            <a:off x="878540" y="2662518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AB5E4-192F-BBFD-21F4-9DCF46B6E369}"/>
              </a:ext>
            </a:extLst>
          </p:cNvPr>
          <p:cNvSpPr txBox="1"/>
          <p:nvPr/>
        </p:nvSpPr>
        <p:spPr>
          <a:xfrm>
            <a:off x="8319246" y="2662517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B551A3-8A9D-5C3B-BDB8-24B68BF04274}"/>
              </a:ext>
            </a:extLst>
          </p:cNvPr>
          <p:cNvCxnSpPr>
            <a:cxnSpLocks/>
          </p:cNvCxnSpPr>
          <p:nvPr/>
        </p:nvCxnSpPr>
        <p:spPr>
          <a:xfrm>
            <a:off x="3720353" y="2061882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80C97D-EFF5-5530-FBAF-F8D7430C223B}"/>
              </a:ext>
            </a:extLst>
          </p:cNvPr>
          <p:cNvSpPr txBox="1"/>
          <p:nvPr/>
        </p:nvSpPr>
        <p:spPr>
          <a:xfrm>
            <a:off x="2651461" y="1800272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F76F6-1723-CCB9-41BE-14039AFFFEEE}"/>
              </a:ext>
            </a:extLst>
          </p:cNvPr>
          <p:cNvSpPr txBox="1"/>
          <p:nvPr/>
        </p:nvSpPr>
        <p:spPr>
          <a:xfrm>
            <a:off x="8832206" y="420234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응답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56D4C3-4716-F52D-53F4-FB7D2B58A3B1}"/>
              </a:ext>
            </a:extLst>
          </p:cNvPr>
          <p:cNvCxnSpPr>
            <a:cxnSpLocks/>
          </p:cNvCxnSpPr>
          <p:nvPr/>
        </p:nvCxnSpPr>
        <p:spPr>
          <a:xfrm flipH="1">
            <a:off x="3128682" y="4463950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6656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33A1EBF-6F3D-AB00-F669-479C1BEF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93" y="930699"/>
            <a:ext cx="10924214" cy="45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011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</a:t>
            </a:r>
            <a:r>
              <a:rPr lang="en-US" altLang="ko-KR" dirty="0"/>
              <a:t> </a:t>
            </a:r>
            <a:r>
              <a:rPr lang="ko-KR" altLang="en-US" dirty="0"/>
              <a:t>간단한 </a:t>
            </a:r>
            <a:r>
              <a:rPr lang="en-US" altLang="ko-KR" dirty="0"/>
              <a:t>Node.js </a:t>
            </a:r>
            <a:r>
              <a:rPr lang="ko-KR" altLang="en-US" dirty="0"/>
              <a:t>서버를 만들어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2583E-4C49-BF65-9789-12DCEDB8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에서 제일 유명한 </a:t>
            </a:r>
            <a:r>
              <a:rPr lang="ko-KR" altLang="en-US" dirty="0" err="1"/>
              <a:t>백엔드</a:t>
            </a:r>
            <a:r>
              <a:rPr lang="ko-KR" altLang="en-US" dirty="0"/>
              <a:t> 프레임워크를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부분은 추후에 자세히 배울 예정이므로 오늘은 간단히 이렇게 되는 구나 체험만 하시면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지금부터 모든 서버는 </a:t>
            </a:r>
            <a:r>
              <a:rPr lang="en-US" altLang="ko-KR" dirty="0"/>
              <a:t>Express </a:t>
            </a:r>
            <a:r>
              <a:rPr lang="ko-KR" altLang="en-US" dirty="0"/>
              <a:t>를 사용하여 구현이 될 예정입니다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682493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Express </a:t>
            </a:r>
            <a:r>
              <a:rPr lang="ko-KR" altLang="en-US" dirty="0"/>
              <a:t>서버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EF817-CADA-A66F-79E1-CA37F196B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Express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express</a:t>
            </a:r>
          </a:p>
          <a:p>
            <a:r>
              <a:rPr lang="en-US" altLang="ko-KR" dirty="0"/>
              <a:t>CORS(Cross Origin Resource Sharing) </a:t>
            </a:r>
            <a:r>
              <a:rPr lang="ko-KR" altLang="en-US" dirty="0"/>
              <a:t>이슈를 피하기 위한 </a:t>
            </a:r>
            <a:r>
              <a:rPr lang="en-US" altLang="ko-KR" dirty="0" err="1"/>
              <a:t>cors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</a:t>
            </a:r>
            <a:r>
              <a:rPr lang="en-US" altLang="ko-KR" dirty="0" err="1">
                <a:solidFill>
                  <a:srgbClr val="0070C0"/>
                </a:solidFill>
              </a:rPr>
              <a:t>cors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9934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Express  </a:t>
            </a:r>
            <a:r>
              <a:rPr lang="ko-KR" altLang="en-US" dirty="0"/>
              <a:t>서버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661C4-AB75-73B1-1E57-528D29693DFC}"/>
              </a:ext>
            </a:extLst>
          </p:cNvPr>
          <p:cNvSpPr txBox="1"/>
          <p:nvPr/>
        </p:nvSpPr>
        <p:spPr>
          <a:xfrm>
            <a:off x="612588" y="1328391"/>
            <a:ext cx="1067952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 통신 서버가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작동 중입니다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BDD2D-5321-848F-2671-E71E00F8BE99}"/>
              </a:ext>
            </a:extLst>
          </p:cNvPr>
          <p:cNvSpPr txBox="1"/>
          <p:nvPr/>
        </p:nvSpPr>
        <p:spPr>
          <a:xfrm>
            <a:off x="8316686" y="1553028"/>
            <a:ext cx="2782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backend/server.js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9870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프론트에서 정보 요청하기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AF74D-C198-ABA9-BFC1-4CBD8C0DB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이제 </a:t>
            </a:r>
            <a:r>
              <a:rPr lang="ko-KR" altLang="en-US" dirty="0" err="1"/>
              <a:t>백엔드에서</a:t>
            </a:r>
            <a:r>
              <a:rPr lang="ko-KR" altLang="en-US" dirty="0"/>
              <a:t> 데이터를 보내는 기능은 만들었으니 프론트에서 </a:t>
            </a:r>
            <a:r>
              <a:rPr lang="ko-KR" altLang="en-US" dirty="0" err="1"/>
              <a:t>백엔드로</a:t>
            </a:r>
            <a:r>
              <a:rPr lang="ko-KR" altLang="en-US" dirty="0"/>
              <a:t> 요청을 보내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가장 기본적으로 사용되는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의 내장 함수인 </a:t>
            </a:r>
            <a:r>
              <a:rPr lang="en-US" altLang="ko-KR" dirty="0">
                <a:solidFill>
                  <a:schemeClr val="accent2"/>
                </a:solidFill>
              </a:rPr>
              <a:t>fetch</a:t>
            </a:r>
            <a:r>
              <a:rPr lang="en-US" altLang="ko-KR" dirty="0"/>
              <a:t> </a:t>
            </a:r>
            <a:r>
              <a:rPr lang="ko-KR" altLang="en-US" dirty="0"/>
              <a:t>를 이용해서 통신을 요청해 보겠습니다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 부분의 코드에서 </a:t>
            </a:r>
            <a:r>
              <a:rPr lang="ko-KR" altLang="en-US" dirty="0">
                <a:solidFill>
                  <a:schemeClr val="accent2"/>
                </a:solidFill>
              </a:rPr>
              <a:t>비동기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ko-KR" altLang="en-US" dirty="0">
                <a:solidFill>
                  <a:schemeClr val="accent2"/>
                </a:solidFill>
              </a:rPr>
              <a:t>동기 통신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CallBack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등등 배우실 부분이 많습니다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해당 코드가 어떤 식으로 구동이 되는지를 보시고 천천히 배워보겠습니다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074288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4389E-6B5C-687E-5CFA-7D9BD485BF69}"/>
              </a:ext>
            </a:extLst>
          </p:cNvPr>
          <p:cNvSpPr txBox="1"/>
          <p:nvPr/>
        </p:nvSpPr>
        <p:spPr>
          <a:xfrm>
            <a:off x="264245" y="190264"/>
            <a:ext cx="10679526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Protocol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통신 경험하기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'.header'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'http://localhost:4000'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5A87-E957-C7B7-51B2-FBCDB369D793}"/>
              </a:ext>
            </a:extLst>
          </p:cNvPr>
          <p:cNvSpPr txBox="1"/>
          <p:nvPr/>
        </p:nvSpPr>
        <p:spPr>
          <a:xfrm>
            <a:off x="7620000" y="481427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frontend/index.html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733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 que é Front-end e Back-end?">
            <a:extLst>
              <a:ext uri="{FF2B5EF4-FFF2-40B4-BE49-F238E27FC236}">
                <a16:creationId xmlns:a16="http://schemas.microsoft.com/office/drawing/2014/main" id="{948C21AC-9CD9-D162-46C3-A55AF9BEC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04900"/>
            <a:ext cx="95250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7035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BAB9D6-64DE-26CF-C42C-1A57ECDE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4" y="304703"/>
            <a:ext cx="6934517" cy="21336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A7B9EC-00AD-84A2-5724-48136B02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24" y="2766920"/>
            <a:ext cx="8657586" cy="21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750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축생일] 생일짤 모음 : 생일축하이미지, 귀여운 이미지 (모두펌) 2탄">
            <a:extLst>
              <a:ext uri="{FF2B5EF4-FFF2-40B4-BE49-F238E27FC236}">
                <a16:creationId xmlns:a16="http://schemas.microsoft.com/office/drawing/2014/main" id="{D1C0D6A6-7B1E-ECEB-019E-908FA487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9" y="1355374"/>
            <a:ext cx="5518433" cy="537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ECA58-6F35-4CC3-CB30-53FBEE4CF6DE}"/>
              </a:ext>
            </a:extLst>
          </p:cNvPr>
          <p:cNvSpPr txBox="1"/>
          <p:nvPr/>
        </p:nvSpPr>
        <p:spPr>
          <a:xfrm>
            <a:off x="1020364" y="301604"/>
            <a:ext cx="9751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여러분은 방금 처음으로 </a:t>
            </a:r>
            <a:r>
              <a:rPr lang="ko-KR" altLang="en-US" sz="4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서버와</a:t>
            </a:r>
            <a:endParaRPr lang="en-US" altLang="ko-KR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통신을 하셨어요</a:t>
            </a:r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060" name="Picture 4" descr="피부가 먹는 물] Dr.엔도프/넌 생수 마시니? 난 생수로 샤워해! | 와디즈 펀딩">
            <a:extLst>
              <a:ext uri="{FF2B5EF4-FFF2-40B4-BE49-F238E27FC236}">
                <a16:creationId xmlns:a16="http://schemas.microsoft.com/office/drawing/2014/main" id="{9EC0EA7F-B1D0-5760-7C37-FDD85F4A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7" y="2742640"/>
            <a:ext cx="3847594" cy="34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959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EDA5ECC2-00C0-9C62-5669-9B1517A3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44" y="822382"/>
            <a:ext cx="9474112" cy="483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38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궁금해요">
            <a:extLst>
              <a:ext uri="{FF2B5EF4-FFF2-40B4-BE49-F238E27FC236}">
                <a16:creationId xmlns:a16="http://schemas.microsoft.com/office/drawing/2014/main" id="{977374A2-2CF8-DF72-A6BD-50487D7E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23" y="3213115"/>
            <a:ext cx="3314220" cy="33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B8FCB35-C05D-A998-548E-8796E9B6A3A1}"/>
              </a:ext>
            </a:extLst>
          </p:cNvPr>
          <p:cNvSpPr/>
          <p:nvPr/>
        </p:nvSpPr>
        <p:spPr>
          <a:xfrm>
            <a:off x="4538443" y="167780"/>
            <a:ext cx="5771626" cy="2768367"/>
          </a:xfrm>
          <a:prstGeom prst="wedgeRoundRectCallout">
            <a:avLst>
              <a:gd name="adj1" fmla="val -46705"/>
              <a:gd name="adj2" fmla="val 84621"/>
              <a:gd name="adj3" fmla="val 16667"/>
            </a:avLst>
          </a:prstGeom>
          <a:noFill/>
          <a:ln w="57150"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저건 어찌 저렇게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작동하는지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모르겠는데</a:t>
            </a:r>
            <a:r>
              <a:rPr lang="en-US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1460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3728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JSON? </a:t>
            </a:r>
            <a:r>
              <a:rPr lang="en-US" altLang="ko-KR" dirty="0">
                <a:sym typeface="Wingdings" panose="05000000000000000000" pitchFamily="2" charset="2"/>
              </a:rPr>
              <a:t> JavaScript Object Notation</a:t>
            </a:r>
            <a:endParaRPr lang="ko-KR" altLang="en-US" dirty="0"/>
          </a:p>
        </p:txBody>
      </p:sp>
      <p:pic>
        <p:nvPicPr>
          <p:cNvPr id="6148" name="Picture 4" descr="JSON — parse() and stringify() in JavaScript | by Nehal Khan | Level Up  Coding">
            <a:extLst>
              <a:ext uri="{FF2B5EF4-FFF2-40B4-BE49-F238E27FC236}">
                <a16:creationId xmlns:a16="http://schemas.microsoft.com/office/drawing/2014/main" id="{FA04F4D7-CE34-43E0-C613-BCA6DDFEB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9" y="1328391"/>
            <a:ext cx="11681012" cy="53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5097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JSON? </a:t>
            </a:r>
            <a:r>
              <a:rPr lang="en-US" altLang="ko-KR" dirty="0">
                <a:sym typeface="Wingdings" panose="05000000000000000000" pitchFamily="2" charset="2"/>
              </a:rPr>
              <a:t> JavaScript Object Notation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JS</a:t>
            </a:r>
            <a:r>
              <a:rPr lang="ko-KR" altLang="en-US" dirty="0"/>
              <a:t>의 객체 처럼 속성과 해당 속성</a:t>
            </a:r>
            <a:r>
              <a:rPr lang="en-US" altLang="ko-KR" dirty="0"/>
              <a:t>(Key)</a:t>
            </a:r>
            <a:r>
              <a:rPr lang="ko-KR" altLang="en-US" dirty="0"/>
              <a:t>에 대한 값</a:t>
            </a:r>
            <a:r>
              <a:rPr lang="en-US" altLang="ko-KR" dirty="0"/>
              <a:t>(Value)</a:t>
            </a:r>
            <a:r>
              <a:rPr lang="ko-KR" altLang="en-US" dirty="0"/>
              <a:t>을 쌍으로 가지는 객체형 자료형 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7A062-1453-54D7-0F4A-49C5AA01E990}"/>
              </a:ext>
            </a:extLst>
          </p:cNvPr>
          <p:cNvSpPr txBox="1"/>
          <p:nvPr/>
        </p:nvSpPr>
        <p:spPr>
          <a:xfrm>
            <a:off x="824218" y="2858549"/>
            <a:ext cx="388200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3D782-416A-E324-6331-3C4E00510AB4}"/>
              </a:ext>
            </a:extLst>
          </p:cNvPr>
          <p:cNvSpPr txBox="1"/>
          <p:nvPr/>
        </p:nvSpPr>
        <p:spPr>
          <a:xfrm>
            <a:off x="3390038" y="3893139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객체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A154-02B6-0F17-942D-C908E122A26A}"/>
              </a:ext>
            </a:extLst>
          </p:cNvPr>
          <p:cNvSpPr txBox="1"/>
          <p:nvPr/>
        </p:nvSpPr>
        <p:spPr>
          <a:xfrm>
            <a:off x="5768131" y="2858549"/>
            <a:ext cx="407215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33CAC-A5B1-566D-2739-B939DE9AF886}"/>
              </a:ext>
            </a:extLst>
          </p:cNvPr>
          <p:cNvSpPr txBox="1"/>
          <p:nvPr/>
        </p:nvSpPr>
        <p:spPr>
          <a:xfrm>
            <a:off x="8872804" y="389313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 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8848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JSON? </a:t>
            </a:r>
            <a:r>
              <a:rPr lang="en-US" altLang="ko-KR" dirty="0">
                <a:sym typeface="Wingdings" panose="05000000000000000000" pitchFamily="2" charset="2"/>
              </a:rPr>
              <a:t> JavaScript Object Notation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대신 </a:t>
            </a:r>
            <a:r>
              <a:rPr lang="en-US" altLang="ko-KR" dirty="0"/>
              <a:t>JSON </a:t>
            </a:r>
            <a:r>
              <a:rPr lang="ko-KR" altLang="en-US" dirty="0"/>
              <a:t>은 서버 통신을 위한 개방형 표준 포맷이므로 서로 다른 시스템에도 쉽게 전송이 가능해야 하며</a:t>
            </a:r>
            <a:r>
              <a:rPr lang="en-US" altLang="ko-KR" dirty="0"/>
              <a:t>, </a:t>
            </a:r>
            <a:r>
              <a:rPr lang="ko-KR" altLang="en-US" dirty="0"/>
              <a:t>데이터를 최대한 압축이 가능해야 함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사람 눈에는 객체 처럼 보이지만 데이터로 전달 될 때는 하나의 긴 문자열 처럼 전달이 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E34F0-478E-98D2-3320-85866139E61D}"/>
              </a:ext>
            </a:extLst>
          </p:cNvPr>
          <p:cNvSpPr txBox="1"/>
          <p:nvPr/>
        </p:nvSpPr>
        <p:spPr>
          <a:xfrm>
            <a:off x="613157" y="1390475"/>
            <a:ext cx="388200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3D9BD-78D6-38FB-EADA-0AC37424700A}"/>
              </a:ext>
            </a:extLst>
          </p:cNvPr>
          <p:cNvSpPr txBox="1"/>
          <p:nvPr/>
        </p:nvSpPr>
        <p:spPr>
          <a:xfrm>
            <a:off x="3178977" y="2425065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객체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79C3C-1A7D-0E04-CEA7-856E19327719}"/>
              </a:ext>
            </a:extLst>
          </p:cNvPr>
          <p:cNvSpPr txBox="1"/>
          <p:nvPr/>
        </p:nvSpPr>
        <p:spPr>
          <a:xfrm>
            <a:off x="5557070" y="1390475"/>
            <a:ext cx="407215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F9095-3BEA-1FA9-523C-418A6CC414EB}"/>
              </a:ext>
            </a:extLst>
          </p:cNvPr>
          <p:cNvSpPr txBox="1"/>
          <p:nvPr/>
        </p:nvSpPr>
        <p:spPr>
          <a:xfrm>
            <a:off x="8661743" y="242506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 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F0E9D-AD9A-EBA1-4848-E36D536DD19B}"/>
              </a:ext>
            </a:extLst>
          </p:cNvPr>
          <p:cNvSpPr txBox="1"/>
          <p:nvPr/>
        </p:nvSpPr>
        <p:spPr>
          <a:xfrm>
            <a:off x="613157" y="5805074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{"</a:t>
            </a:r>
            <a:r>
              <a:rPr lang="ko-KR" altLang="en-US" dirty="0" err="1">
                <a:solidFill>
                  <a:schemeClr val="bg1"/>
                </a:solidFill>
              </a:rPr>
              <a:t>name</a:t>
            </a:r>
            <a:r>
              <a:rPr lang="ko-KR" altLang="en-US" dirty="0">
                <a:solidFill>
                  <a:schemeClr val="bg1"/>
                </a:solidFill>
              </a:rPr>
              <a:t>": "이효석","</a:t>
            </a:r>
            <a:r>
              <a:rPr lang="ko-KR" altLang="en-US" dirty="0" err="1">
                <a:solidFill>
                  <a:schemeClr val="bg1"/>
                </a:solidFill>
              </a:rPr>
              <a:t>age</a:t>
            </a:r>
            <a:r>
              <a:rPr lang="ko-KR" altLang="en-US" dirty="0">
                <a:solidFill>
                  <a:schemeClr val="bg1"/>
                </a:solidFill>
              </a:rPr>
              <a:t>": "38","isOld": "</a:t>
            </a:r>
            <a:r>
              <a:rPr lang="ko-KR" altLang="en-US" dirty="0" err="1">
                <a:solidFill>
                  <a:schemeClr val="bg1"/>
                </a:solidFill>
              </a:rPr>
              <a:t>true</a:t>
            </a:r>
            <a:r>
              <a:rPr lang="ko-KR" altLang="en-US" dirty="0">
                <a:solidFill>
                  <a:schemeClr val="bg1"/>
                </a:solidFill>
              </a:rPr>
              <a:t>"}</a:t>
            </a:r>
          </a:p>
        </p:txBody>
      </p:sp>
    </p:spTree>
    <p:extLst>
      <p:ext uri="{BB962C8B-B14F-4D97-AF65-F5344CB8AC3E}">
        <p14:creationId xmlns:p14="http://schemas.microsoft.com/office/powerpoint/2010/main" val="28116323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JSON? </a:t>
            </a:r>
            <a:r>
              <a:rPr lang="en-US" altLang="ko-KR" dirty="0">
                <a:sym typeface="Wingdings" panose="05000000000000000000" pitchFamily="2" charset="2"/>
              </a:rPr>
              <a:t> JavaScript Object Notation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따라서 서버</a:t>
            </a:r>
            <a:r>
              <a:rPr lang="en-US" altLang="ko-KR" dirty="0"/>
              <a:t>(</a:t>
            </a:r>
            <a:r>
              <a:rPr lang="ko-KR" altLang="en-US" dirty="0" err="1"/>
              <a:t>백엔드</a:t>
            </a:r>
            <a:r>
              <a:rPr lang="en-US" altLang="ko-KR" dirty="0"/>
              <a:t>)</a:t>
            </a:r>
            <a:r>
              <a:rPr lang="ko-KR" altLang="en-US" dirty="0"/>
              <a:t>에서 다른 곳</a:t>
            </a:r>
            <a:r>
              <a:rPr lang="en-US" altLang="ko-KR" dirty="0"/>
              <a:t>(ex. </a:t>
            </a:r>
            <a:r>
              <a:rPr lang="ko-KR" altLang="en-US" dirty="0" err="1"/>
              <a:t>프론트엔드</a:t>
            </a:r>
            <a:r>
              <a:rPr lang="en-US" altLang="ko-KR" dirty="0"/>
              <a:t>)</a:t>
            </a:r>
            <a:r>
              <a:rPr lang="ko-KR" altLang="en-US" dirty="0"/>
              <a:t>으로 데이터를 전송 할 때에는 해당 데이터를 </a:t>
            </a:r>
            <a:r>
              <a:rPr lang="en-US" altLang="ko-KR" dirty="0"/>
              <a:t>JSON </a:t>
            </a:r>
            <a:r>
              <a:rPr lang="ko-KR" altLang="en-US" dirty="0"/>
              <a:t>형태로 변환해서 전달 해야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해당 </a:t>
            </a:r>
            <a:r>
              <a:rPr lang="en-US" altLang="ko-KR" dirty="0"/>
              <a:t>JSON </a:t>
            </a:r>
            <a:r>
              <a:rPr lang="ko-KR" altLang="en-US" dirty="0"/>
              <a:t>데이터를 받은 시스템에서는 </a:t>
            </a:r>
            <a:r>
              <a:rPr lang="en-US" altLang="ko-KR" dirty="0"/>
              <a:t>JSON </a:t>
            </a:r>
            <a:r>
              <a:rPr lang="ko-KR" altLang="en-US" dirty="0"/>
              <a:t>데이터를 해당 시스템에 맞는 자료형으로 다시 변경해서 쓰면 해결이 되는 것이죠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66925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JSP] 1. JSP이란? · linked2ev">
            <a:extLst>
              <a:ext uri="{FF2B5EF4-FFF2-40B4-BE49-F238E27FC236}">
                <a16:creationId xmlns:a16="http://schemas.microsoft.com/office/drawing/2014/main" id="{991D0A3B-BE92-A350-EDC7-42BEDCEF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47" y="241402"/>
            <a:ext cx="1517386" cy="27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ode.js - 위키백과, 우리 모두의 백과사전">
            <a:extLst>
              <a:ext uri="{FF2B5EF4-FFF2-40B4-BE49-F238E27FC236}">
                <a16:creationId xmlns:a16="http://schemas.microsoft.com/office/drawing/2014/main" id="{A0DD14B7-05DA-D52E-01E2-4B228876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67" y="3226085"/>
            <a:ext cx="2568354" cy="15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D84EC35-C929-6BEA-5E79-3D48D0570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9" y="5362165"/>
            <a:ext cx="3252801" cy="9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JSON] JSON (JavaScript Object Notation) 초간단 예제 : 네이버 블로그">
            <a:extLst>
              <a:ext uri="{FF2B5EF4-FFF2-40B4-BE49-F238E27FC236}">
                <a16:creationId xmlns:a16="http://schemas.microsoft.com/office/drawing/2014/main" id="{BAC774AA-BCA3-D81F-437C-E593C0F3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839" y="2554572"/>
            <a:ext cx="34004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어떤 웹 브라우저 쓰세요?">
            <a:extLst>
              <a:ext uri="{FF2B5EF4-FFF2-40B4-BE49-F238E27FC236}">
                <a16:creationId xmlns:a16="http://schemas.microsoft.com/office/drawing/2014/main" id="{E14AAC50-D0DA-5B30-93BE-E8D6905C4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24470" r="7542" b="26514"/>
          <a:stretch/>
        </p:blipFill>
        <p:spPr bwMode="auto">
          <a:xfrm rot="5400000">
            <a:off x="6259732" y="2595624"/>
            <a:ext cx="5629014" cy="16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2E606DE-93A7-B0A3-0DC2-C9E90CA3B753}"/>
              </a:ext>
            </a:extLst>
          </p:cNvPr>
          <p:cNvCxnSpPr>
            <a:cxnSpLocks/>
            <a:stCxn id="12290" idx="3"/>
            <a:endCxn id="7170" idx="1"/>
          </p:cNvCxnSpPr>
          <p:nvPr/>
        </p:nvCxnSpPr>
        <p:spPr>
          <a:xfrm>
            <a:off x="2707533" y="1630816"/>
            <a:ext cx="1500306" cy="1595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BA50152-328C-4FA9-53F6-4C87C1CD47A1}"/>
              </a:ext>
            </a:extLst>
          </p:cNvPr>
          <p:cNvCxnSpPr>
            <a:cxnSpLocks/>
            <a:stCxn id="12292" idx="3"/>
            <a:endCxn id="7170" idx="1"/>
          </p:cNvCxnSpPr>
          <p:nvPr/>
        </p:nvCxnSpPr>
        <p:spPr>
          <a:xfrm flipV="1">
            <a:off x="3391021" y="3226085"/>
            <a:ext cx="816818" cy="785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F975565-CF81-7B67-9651-75F5889B318E}"/>
              </a:ext>
            </a:extLst>
          </p:cNvPr>
          <p:cNvCxnSpPr>
            <a:cxnSpLocks/>
            <a:stCxn id="12294" idx="3"/>
            <a:endCxn id="7170" idx="1"/>
          </p:cNvCxnSpPr>
          <p:nvPr/>
        </p:nvCxnSpPr>
        <p:spPr>
          <a:xfrm flipV="1">
            <a:off x="3575240" y="3226085"/>
            <a:ext cx="632599" cy="2617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Thumb Okay Hand Gesture Sketch Engraving Stock Vector (Royalty Free)  1546323137 | Shutterstock">
            <a:extLst>
              <a:ext uri="{FF2B5EF4-FFF2-40B4-BE49-F238E27FC236}">
                <a16:creationId xmlns:a16="http://schemas.microsoft.com/office/drawing/2014/main" id="{7FDCA0A4-2F76-3E27-320F-6103EB03C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6" b="10229"/>
          <a:stretch/>
        </p:blipFill>
        <p:spPr bwMode="auto">
          <a:xfrm>
            <a:off x="9797320" y="1095630"/>
            <a:ext cx="2343346" cy="23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B0D5EA-93BA-3865-7E7D-911BE0D6FC51}"/>
              </a:ext>
            </a:extLst>
          </p:cNvPr>
          <p:cNvCxnSpPr>
            <a:cxnSpLocks/>
            <a:stCxn id="7170" idx="3"/>
          </p:cNvCxnSpPr>
          <p:nvPr/>
        </p:nvCxnSpPr>
        <p:spPr>
          <a:xfrm>
            <a:off x="7608264" y="3226085"/>
            <a:ext cx="6325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62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오늘의 동화">
            <a:extLst>
              <a:ext uri="{FF2B5EF4-FFF2-40B4-BE49-F238E27FC236}">
                <a16:creationId xmlns:a16="http://schemas.microsoft.com/office/drawing/2014/main" id="{99CC20C4-9524-DC2B-3B5F-C68775B04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0"/>
            <a:ext cx="512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3617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형태로 전달을 </a:t>
            </a:r>
            <a:r>
              <a:rPr lang="ko-KR" altLang="en-US" dirty="0" err="1"/>
              <a:t>안하면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E66C1-600D-8B15-2C06-26F4F6E20E51}"/>
              </a:ext>
            </a:extLst>
          </p:cNvPr>
          <p:cNvSpPr txBox="1"/>
          <p:nvPr/>
        </p:nvSpPr>
        <p:spPr>
          <a:xfrm>
            <a:off x="648049" y="1328391"/>
            <a:ext cx="1055125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여기는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72390C-5353-E201-D494-7C88D8215C30}"/>
              </a:ext>
            </a:extLst>
          </p:cNvPr>
          <p:cNvSpPr txBox="1"/>
          <p:nvPr/>
        </p:nvSpPr>
        <p:spPr>
          <a:xfrm>
            <a:off x="8308297" y="1928555"/>
            <a:ext cx="2782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backend/server.js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D2C59E8-1F1F-5504-B2DB-BBF2CC364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53954"/>
            <a:ext cx="11260802" cy="4204045"/>
          </a:xfrm>
        </p:spPr>
        <p:txBody>
          <a:bodyPr>
            <a:normAutofit/>
          </a:bodyPr>
          <a:lstStyle/>
          <a:p>
            <a:r>
              <a:rPr lang="ko-KR" altLang="en-US" dirty="0"/>
              <a:t>이렇게 문자열을 바로 전달하면</a:t>
            </a:r>
            <a:r>
              <a:rPr lang="en-US" altLang="ko-KR" dirty="0"/>
              <a:t>!?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81A866-BC4C-F2EA-1B28-04ECEB2B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49" y="3429000"/>
            <a:ext cx="9400134" cy="8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282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여자들의 데이트 거절 유형 : 네이버 포스트">
            <a:extLst>
              <a:ext uri="{FF2B5EF4-FFF2-40B4-BE49-F238E27FC236}">
                <a16:creationId xmlns:a16="http://schemas.microsoft.com/office/drawing/2014/main" id="{B066050F-FAED-D7AC-1D46-4979D98E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79" y="0"/>
            <a:ext cx="3998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유병재, 극한직업 매니저 월급을 김으로 받은 사연은? | Daum 부동산">
            <a:extLst>
              <a:ext uri="{FF2B5EF4-FFF2-40B4-BE49-F238E27FC236}">
                <a16:creationId xmlns:a16="http://schemas.microsoft.com/office/drawing/2014/main" id="{0225CE1C-0E80-D4CB-3844-72E7BFF47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7" t="-370" r="11474" b="16399"/>
          <a:stretch/>
        </p:blipFill>
        <p:spPr bwMode="auto">
          <a:xfrm>
            <a:off x="6193711" y="838899"/>
            <a:ext cx="4848018" cy="381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8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Callback!?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90125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0565AE-FA1E-5A36-B4B2-4E00157EF705}"/>
              </a:ext>
            </a:extLst>
          </p:cNvPr>
          <p:cNvSpPr txBox="1"/>
          <p:nvPr/>
        </p:nvSpPr>
        <p:spPr>
          <a:xfrm>
            <a:off x="656438" y="1328391"/>
            <a:ext cx="956974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'http://localhost:4000'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57D4C41-982F-64C9-CEFC-6B61B561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처음 보는 형태의 함수가 등장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068E7-9A33-CF31-807B-883D56382A64}"/>
              </a:ext>
            </a:extLst>
          </p:cNvPr>
          <p:cNvSpPr txBox="1"/>
          <p:nvPr/>
        </p:nvSpPr>
        <p:spPr>
          <a:xfrm>
            <a:off x="6999215" y="1454550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frontend/index.html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83191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 </a:t>
            </a:r>
            <a:r>
              <a:rPr lang="en-US" altLang="ko-KR" dirty="0"/>
              <a:t>/ </a:t>
            </a:r>
            <a:r>
              <a:rPr lang="ko-KR" altLang="en-US" dirty="0"/>
              <a:t>비동기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 의 장점이었던 비동기적 프로그래밍이 기억 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동기</a:t>
            </a:r>
            <a:endParaRPr lang="en-US" altLang="ko-KR" dirty="0"/>
          </a:p>
          <a:p>
            <a:pPr lvl="1"/>
            <a:r>
              <a:rPr lang="ko-KR" altLang="en-US" dirty="0"/>
              <a:t>하나의 요청이 </a:t>
            </a:r>
            <a:r>
              <a:rPr lang="ko-KR" altLang="en-US" dirty="0">
                <a:solidFill>
                  <a:schemeClr val="accent2"/>
                </a:solidFill>
              </a:rPr>
              <a:t>완료가 되면 그 후에</a:t>
            </a:r>
            <a:r>
              <a:rPr lang="ko-KR" altLang="en-US" dirty="0"/>
              <a:t> 다음 요청을 실행</a:t>
            </a:r>
            <a:endParaRPr lang="en-US" altLang="ko-KR" dirty="0"/>
          </a:p>
          <a:p>
            <a:r>
              <a:rPr lang="ko-KR" altLang="en-US" dirty="0"/>
              <a:t>비동기</a:t>
            </a:r>
            <a:endParaRPr lang="en-US" altLang="ko-KR" dirty="0"/>
          </a:p>
          <a:p>
            <a:pPr lvl="1"/>
            <a:r>
              <a:rPr lang="ko-KR" altLang="en-US" dirty="0"/>
              <a:t>하나의 요청이 </a:t>
            </a:r>
            <a:r>
              <a:rPr lang="ko-KR" altLang="en-US" dirty="0">
                <a:solidFill>
                  <a:schemeClr val="accent2"/>
                </a:solidFill>
              </a:rPr>
              <a:t>완료가 되기 전에</a:t>
            </a:r>
            <a:r>
              <a:rPr lang="ko-KR" altLang="en-US" dirty="0"/>
              <a:t> 다음 요청을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40141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1964185F-9A2B-ABCD-E872-5E942B9A8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4" y="543485"/>
            <a:ext cx="9460705" cy="57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3504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동기, 비동기 처리">
            <a:extLst>
              <a:ext uri="{FF2B5EF4-FFF2-40B4-BE49-F238E27FC236}">
                <a16:creationId xmlns:a16="http://schemas.microsoft.com/office/drawing/2014/main" id="{BF19721E-3B94-126C-69FE-59B017F5E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4" y="254934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1484F245-96BF-7B37-D336-E5B9F891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044" y="2588419"/>
            <a:ext cx="4633063" cy="41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9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비동기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따라서 </a:t>
            </a:r>
            <a:r>
              <a:rPr lang="en-US" altLang="ko-KR" dirty="0"/>
              <a:t>Node.js </a:t>
            </a:r>
            <a:r>
              <a:rPr lang="ko-KR" altLang="en-US" dirty="0"/>
              <a:t>는 컴퓨터의 각각의 코어에 다른 일을 시킬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동시에 여러가지 일을 한꺼번에 수행할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Node.js </a:t>
            </a:r>
            <a:r>
              <a:rPr lang="ko-KR" altLang="en-US" dirty="0"/>
              <a:t>는 가볍고 빠른 서버를 구성할 수 있죠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이러한 비동기적 특성이 항상 좋은 것은 아닙니다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41594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비동기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백엔드</a:t>
            </a:r>
            <a:r>
              <a:rPr lang="en-US" altLang="ko-KR" dirty="0"/>
              <a:t>) </a:t>
            </a:r>
            <a:r>
              <a:rPr lang="ko-KR" altLang="en-US" dirty="0"/>
              <a:t>통신을 할 때에는 동기적</a:t>
            </a:r>
            <a:r>
              <a:rPr lang="en-US" altLang="ko-KR" dirty="0"/>
              <a:t>(</a:t>
            </a:r>
            <a:r>
              <a:rPr lang="ko-KR" altLang="en-US" dirty="0"/>
              <a:t>절차적</a:t>
            </a:r>
            <a:r>
              <a:rPr lang="en-US" altLang="ko-KR" dirty="0"/>
              <a:t>)</a:t>
            </a:r>
            <a:r>
              <a:rPr lang="ko-KR" altLang="en-US" dirty="0"/>
              <a:t>으로 문제를 해결해야합니다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들어서 로그인 요청을 보내고 서버에서 로그인 결과에 대한 결과 값을 받은 다음에 로그인 처리를 </a:t>
            </a:r>
            <a:r>
              <a:rPr lang="ko-KR" altLang="en-US" dirty="0" err="1"/>
              <a:t>해야겠죠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Node.js </a:t>
            </a:r>
            <a:r>
              <a:rPr lang="ko-KR" altLang="en-US" dirty="0"/>
              <a:t>는 비동기적 특성을 가지므로 </a:t>
            </a:r>
            <a:r>
              <a:rPr lang="en-US" altLang="ko-KR" dirty="0"/>
              <a:t>+ </a:t>
            </a:r>
            <a:r>
              <a:rPr lang="ko-KR" altLang="en-US" dirty="0"/>
              <a:t>아무리 인터넷이 빨라 졌어도 </a:t>
            </a:r>
            <a:r>
              <a:rPr lang="en-US" altLang="ko-KR" dirty="0"/>
              <a:t>node.js </a:t>
            </a:r>
            <a:r>
              <a:rPr lang="ko-KR" altLang="en-US" dirty="0"/>
              <a:t>의 처리 속도 보다는 느리기 때문에</a:t>
            </a:r>
            <a:r>
              <a:rPr lang="en-US" altLang="ko-KR" dirty="0"/>
              <a:t>, </a:t>
            </a:r>
            <a:r>
              <a:rPr lang="ko-KR" altLang="en-US" dirty="0"/>
              <a:t>기존과 동일하게 코드를 작성하면 로그인 결과를 받기도 전에 </a:t>
            </a:r>
            <a:r>
              <a:rPr lang="en-US" altLang="ko-KR" dirty="0"/>
              <a:t>node.js </a:t>
            </a:r>
            <a:r>
              <a:rPr lang="ko-KR" altLang="en-US" dirty="0"/>
              <a:t>는 로그인 처리를 하려고 할 것 이고 이는 문제가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78461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7D4C41-982F-64C9-CEFC-6B61B561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구원자</a:t>
            </a:r>
            <a:r>
              <a:rPr lang="en-US" altLang="ko-KR" dirty="0"/>
              <a:t>, Callback!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1C1963F-59D4-F496-7675-A1C7047E0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위와 같은 비동기 프로그래밍의 문제를 해결하기 위해서 </a:t>
            </a:r>
            <a:r>
              <a:rPr lang="en-US" altLang="ko-KR" dirty="0"/>
              <a:t>JS </a:t>
            </a:r>
            <a:r>
              <a:rPr lang="ko-KR" altLang="en-US" dirty="0"/>
              <a:t>에서 지원하는 방식이 바로 </a:t>
            </a:r>
            <a:r>
              <a:rPr lang="en-US" altLang="ko-KR" dirty="0"/>
              <a:t>Callback </a:t>
            </a:r>
            <a:r>
              <a:rPr lang="ko-KR" altLang="en-US" dirty="0"/>
              <a:t>방식 입니다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Callback </a:t>
            </a:r>
            <a:r>
              <a:rPr lang="ko-KR" altLang="en-US" dirty="0"/>
              <a:t>함수는 특정 함수의 작업이 종료 </a:t>
            </a:r>
            <a:r>
              <a:rPr lang="ko-KR" altLang="en-US" dirty="0" err="1"/>
              <a:t>되어야만</a:t>
            </a:r>
            <a:r>
              <a:rPr lang="ko-KR" altLang="en-US" dirty="0"/>
              <a:t> 다른 함수를 호출 하기 때문에 사용자가 </a:t>
            </a:r>
            <a:r>
              <a:rPr lang="ko-KR" altLang="en-US" dirty="0" err="1"/>
              <a:t>원하는대로</a:t>
            </a:r>
            <a:r>
              <a:rPr lang="ko-KR" altLang="en-US" dirty="0"/>
              <a:t> 절차적 프로그래밍이 가능해 집니다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일단 간단한 코드로 확인해 보시죠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715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D380C9-62AD-B588-88F3-E046ADF4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199" y="0"/>
            <a:ext cx="8335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7875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69056A-9B8A-6A0A-435F-1D797FE62DFD}"/>
              </a:ext>
            </a:extLst>
          </p:cNvPr>
          <p:cNvSpPr txBox="1"/>
          <p:nvPr/>
        </p:nvSpPr>
        <p:spPr>
          <a:xfrm>
            <a:off x="346045" y="258653"/>
            <a:ext cx="1056803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760C9-91B4-1C88-C4EC-BEF1795D1EED}"/>
              </a:ext>
            </a:extLst>
          </p:cNvPr>
          <p:cNvSpPr txBox="1"/>
          <p:nvPr/>
        </p:nvSpPr>
        <p:spPr>
          <a:xfrm>
            <a:off x="7812947" y="3627299"/>
            <a:ext cx="303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backend/callback.js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550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85B987-7BC6-0D34-AA77-3BE50DCFE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97" y="256192"/>
            <a:ext cx="8688146" cy="2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61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비동기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아무리</a:t>
            </a:r>
            <a:r>
              <a:rPr lang="en-US" altLang="ko-KR" dirty="0"/>
              <a:t> JS</a:t>
            </a:r>
            <a:r>
              <a:rPr lang="ko-KR" altLang="en-US" dirty="0"/>
              <a:t>가 비동기적 특성을 가지고 있다고 해도</a:t>
            </a:r>
            <a:r>
              <a:rPr lang="en-US" altLang="ko-KR" dirty="0"/>
              <a:t>, </a:t>
            </a:r>
            <a:r>
              <a:rPr lang="ko-KR" altLang="en-US" dirty="0"/>
              <a:t>시간이 걸리는 요청이 들어 왔을 때에만 해당 일을 하면서 뒤의 코드를 실행합니다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코드가 작성 된 순서는 지키면서 실행을 하기 때문에 전혀 문제가 없는 코드입니다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137758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 통신 시간의 개념을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여기서 </a:t>
            </a:r>
            <a:r>
              <a:rPr lang="en-US" altLang="ko-KR" dirty="0" err="1"/>
              <a:t>setTimeout</a:t>
            </a:r>
            <a:r>
              <a:rPr lang="en-US" altLang="ko-KR" dirty="0"/>
              <a:t> </a:t>
            </a:r>
            <a:r>
              <a:rPr lang="ko-KR" altLang="en-US" dirty="0"/>
              <a:t>함수를 사용해서 계산원이 </a:t>
            </a:r>
            <a:r>
              <a:rPr lang="en-US" altLang="ko-KR" dirty="0"/>
              <a:t>1</a:t>
            </a:r>
            <a:r>
              <a:rPr lang="ko-KR" altLang="en-US" dirty="0"/>
              <a:t>초에 걸려서 계산을 한다고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setTimeout</a:t>
            </a:r>
            <a:r>
              <a:rPr lang="en-US" altLang="ko-KR" dirty="0"/>
              <a:t>(function()</a:t>
            </a:r>
            <a:r>
              <a:rPr lang="ko-KR" altLang="en-US" dirty="0"/>
              <a:t> </a:t>
            </a:r>
            <a:r>
              <a:rPr lang="en-US" altLang="ko-KR" dirty="0"/>
              <a:t>{ </a:t>
            </a:r>
            <a:r>
              <a:rPr lang="ko-KR" altLang="en-US" dirty="0"/>
              <a:t>실행할 함수</a:t>
            </a:r>
            <a:r>
              <a:rPr lang="en-US" altLang="ko-KR" dirty="0"/>
              <a:t>}, delay);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954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F6E6C5-5443-85EC-3984-96130021BDC7}"/>
              </a:ext>
            </a:extLst>
          </p:cNvPr>
          <p:cNvSpPr txBox="1"/>
          <p:nvPr/>
        </p:nvSpPr>
        <p:spPr>
          <a:xfrm>
            <a:off x="346046" y="258653"/>
            <a:ext cx="107442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totalMoney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51CA0-735D-E7F7-994E-03BD309E062B}"/>
              </a:ext>
            </a:extLst>
          </p:cNvPr>
          <p:cNvSpPr txBox="1"/>
          <p:nvPr/>
        </p:nvSpPr>
        <p:spPr>
          <a:xfrm>
            <a:off x="8059608" y="4164194"/>
            <a:ext cx="303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backend/callback.js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0819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5EB49-B82E-7806-E294-A113775C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9" y="262305"/>
            <a:ext cx="7510427" cy="2136945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942674-55E6-A43C-170D-A19178926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567031"/>
            <a:ext cx="11260802" cy="4290968"/>
          </a:xfrm>
        </p:spPr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 는 이미 뒤의 </a:t>
            </a:r>
            <a:r>
              <a:rPr lang="en-US" altLang="ko-KR" dirty="0"/>
              <a:t>pay() </a:t>
            </a:r>
            <a:r>
              <a:rPr lang="ko-KR" altLang="en-US" dirty="0"/>
              <a:t>함수를 실행 시키기 때문에 </a:t>
            </a:r>
            <a:r>
              <a:rPr lang="en-US" altLang="ko-KR" dirty="0"/>
              <a:t>pay() </a:t>
            </a:r>
            <a:r>
              <a:rPr lang="ko-KR" altLang="en-US" dirty="0"/>
              <a:t>함수는 전체 가격을 전달 받지 못하고 </a:t>
            </a:r>
            <a:r>
              <a:rPr lang="en-US" altLang="ko-KR" dirty="0"/>
              <a:t>undefined </a:t>
            </a:r>
            <a:r>
              <a:rPr lang="ko-KR" altLang="en-US" dirty="0"/>
              <a:t>를 출력하게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이때 필요한 것이 바로 </a:t>
            </a:r>
            <a:r>
              <a:rPr lang="en-US" altLang="ko-KR" dirty="0"/>
              <a:t>Callback </a:t>
            </a:r>
            <a:r>
              <a:rPr lang="ko-KR" altLang="en-US" dirty="0"/>
              <a:t>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0457926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사용법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Callback </a:t>
            </a:r>
            <a:r>
              <a:rPr lang="ko-KR" altLang="en-US" dirty="0"/>
              <a:t>은 함수에 마지막 인자로 해당 함수가 종료 된 시점에서 실행하고 싶은 함수를 넣어 주면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549434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0D9161-F207-FE8F-7220-1262F313D14F}"/>
              </a:ext>
            </a:extLst>
          </p:cNvPr>
          <p:cNvSpPr txBox="1"/>
          <p:nvPr/>
        </p:nvSpPr>
        <p:spPr>
          <a:xfrm>
            <a:off x="346046" y="262929"/>
            <a:ext cx="10047914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62FA6-E550-820C-FDE3-8EB35A59BC03}"/>
              </a:ext>
            </a:extLst>
          </p:cNvPr>
          <p:cNvSpPr txBox="1"/>
          <p:nvPr/>
        </p:nvSpPr>
        <p:spPr>
          <a:xfrm>
            <a:off x="7312988" y="3644077"/>
            <a:ext cx="303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backend/callback.js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4485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사용법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이제 계산원이 계산을 하는 </a:t>
            </a:r>
            <a:r>
              <a:rPr lang="en-US" altLang="ko-KR" dirty="0"/>
              <a:t>1</a:t>
            </a:r>
            <a:r>
              <a:rPr lang="ko-KR" altLang="en-US" dirty="0"/>
              <a:t>초를 기다렸다가 결과가 출력 되는 것을 볼 수 있습니다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Node.js </a:t>
            </a:r>
            <a:r>
              <a:rPr lang="ko-KR" altLang="en-US" dirty="0"/>
              <a:t>의 비동기적 특성이 아닌 동기적</a:t>
            </a:r>
            <a:r>
              <a:rPr lang="en-US" altLang="ko-KR" dirty="0"/>
              <a:t>(</a:t>
            </a:r>
            <a:r>
              <a:rPr lang="ko-KR" altLang="en-US" dirty="0"/>
              <a:t>절차적으로 구현이 된 것이죠</a:t>
            </a:r>
            <a:r>
              <a:rPr lang="en-US" altLang="ko-KR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14210764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Callback </a:t>
            </a:r>
            <a:r>
              <a:rPr lang="ko-KR" altLang="en-US" dirty="0">
                <a:solidFill>
                  <a:srgbClr val="0070C0"/>
                </a:solidFill>
              </a:rPr>
              <a:t>함수 구현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knock.js </a:t>
            </a:r>
            <a:r>
              <a:rPr lang="ko-KR" altLang="en-US" dirty="0"/>
              <a:t>라는 파일을 하나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여러분은 </a:t>
            </a:r>
            <a:r>
              <a:rPr lang="en-US" altLang="ko-KR" dirty="0"/>
              <a:t>callback </a:t>
            </a:r>
            <a:r>
              <a:rPr lang="ko-KR" altLang="en-US" dirty="0"/>
              <a:t>함수를 포함하는 </a:t>
            </a:r>
            <a:r>
              <a:rPr lang="en-US" altLang="ko-KR" dirty="0" err="1"/>
              <a:t>knockDoor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callName</a:t>
            </a:r>
            <a:r>
              <a:rPr lang="en-US" altLang="ko-KR" dirty="0"/>
              <a:t>()</a:t>
            </a:r>
            <a:r>
              <a:rPr lang="ko-KR" altLang="en-US" dirty="0"/>
              <a:t>는 함수를 작성 하시면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Knock.js </a:t>
            </a:r>
            <a:r>
              <a:rPr lang="ko-KR" altLang="en-US" dirty="0"/>
              <a:t>코드 제일 하단에서 아래의 코드가 실행이 되면</a:t>
            </a:r>
            <a:r>
              <a:rPr lang="en-US" altLang="ko-KR" dirty="0"/>
              <a:t>, </a:t>
            </a:r>
            <a:r>
              <a:rPr lang="ko-KR" altLang="en-US" dirty="0"/>
              <a:t>다음장의 스펙을 만족하는 기능이 구현 되면 됩니다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DAC30-8D9F-4D87-E67D-B2338A3161AB}"/>
              </a:ext>
            </a:extLst>
          </p:cNvPr>
          <p:cNvSpPr txBox="1"/>
          <p:nvPr/>
        </p:nvSpPr>
        <p:spPr>
          <a:xfrm>
            <a:off x="857775" y="5160278"/>
            <a:ext cx="609460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knockDoor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영식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37719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A81488A1-927C-B672-F3D7-9ED36CE7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90" y="645968"/>
            <a:ext cx="7421419" cy="556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685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Callback </a:t>
            </a:r>
            <a:r>
              <a:rPr lang="ko-KR" altLang="en-US" dirty="0">
                <a:solidFill>
                  <a:srgbClr val="0070C0"/>
                </a:solidFill>
              </a:rPr>
              <a:t>함수 구현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2F749-8809-D410-97B4-21A2BF87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실행이 되면 노크를 하고 기다립니다</a:t>
            </a:r>
            <a:r>
              <a:rPr lang="en-US" altLang="ko-KR" dirty="0"/>
              <a:t>! </a:t>
            </a:r>
            <a:r>
              <a:rPr lang="ko-KR" altLang="en-US" dirty="0"/>
              <a:t>라는 문구를 띄우기</a:t>
            </a:r>
            <a:endParaRPr lang="en-US" altLang="ko-KR" dirty="0"/>
          </a:p>
          <a:p>
            <a:r>
              <a:rPr lang="ko-KR" altLang="en-US" dirty="0"/>
              <a:t>처음 인자로 입력 된 숫자의 초 만큼 기다렸다가 입력 된 </a:t>
            </a:r>
            <a:r>
              <a:rPr lang="en-US" altLang="ko-KR" dirty="0"/>
              <a:t>‘</a:t>
            </a:r>
            <a:r>
              <a:rPr lang="ko-KR" altLang="en-US" dirty="0"/>
              <a:t>이름</a:t>
            </a:r>
            <a:r>
              <a:rPr lang="en-US" altLang="ko-KR" dirty="0"/>
              <a:t>’</a:t>
            </a:r>
            <a:r>
              <a:rPr lang="ko-KR" altLang="en-US" dirty="0"/>
              <a:t>이 문을 열고 </a:t>
            </a:r>
            <a:r>
              <a:rPr lang="ko-KR" altLang="en-US" dirty="0" err="1"/>
              <a:t>나왔습니다를</a:t>
            </a:r>
            <a:r>
              <a:rPr lang="ko-KR" altLang="en-US" dirty="0"/>
              <a:t> </a:t>
            </a:r>
            <a:r>
              <a:rPr lang="en-US" altLang="ko-KR" dirty="0"/>
              <a:t>callback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이용하셔서 구현 하세요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CADF1D-6540-F49A-A2F6-99C32CDDF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11" y="3611687"/>
            <a:ext cx="6354769" cy="15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2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475CEE-995D-EBFE-1E20-76F901C33355}"/>
              </a:ext>
            </a:extLst>
          </p:cNvPr>
          <p:cNvSpPr txBox="1"/>
          <p:nvPr/>
        </p:nvSpPr>
        <p:spPr>
          <a:xfrm>
            <a:off x="346045" y="258815"/>
            <a:ext cx="9955635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knockDoor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노크를 하고 기다립니다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초 만에 문을 열고 나왔습니다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knockDoor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영식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6641239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5356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익명함수</a:t>
            </a:r>
          </a:p>
        </p:txBody>
      </p:sp>
    </p:spTree>
    <p:extLst>
      <p:ext uri="{BB962C8B-B14F-4D97-AF65-F5344CB8AC3E}">
        <p14:creationId xmlns:p14="http://schemas.microsoft.com/office/powerpoint/2010/main" val="205586103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0C1EA-6C71-13F8-CFE5-AAC657B4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은 즉시 만들어서 전달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BE1B4-38A6-4E74-4842-CE3DE4A4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Callback </a:t>
            </a:r>
            <a:r>
              <a:rPr lang="ko-KR" altLang="en-US" dirty="0"/>
              <a:t>함수를 꼭 만들어서 전달할 필요는 없으며</a:t>
            </a:r>
            <a:r>
              <a:rPr lang="en-US" altLang="ko-KR" dirty="0"/>
              <a:t>, </a:t>
            </a:r>
            <a:r>
              <a:rPr lang="ko-KR" altLang="en-US" dirty="0"/>
              <a:t>즉시 만들어서 전달이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때는 익명 함수를 사용하죠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상당히 많이 사용이 됩니다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5787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F544F-9236-B816-4130-3437444BAD4A}"/>
              </a:ext>
            </a:extLst>
          </p:cNvPr>
          <p:cNvSpPr txBox="1"/>
          <p:nvPr/>
        </p:nvSpPr>
        <p:spPr>
          <a:xfrm>
            <a:off x="346046" y="270994"/>
            <a:ext cx="1052608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pay(tot) 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console.log(`${tot}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.`);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459628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어디서 많이 본얼굴 - ☆ 2020년 유머 &amp; 이슈 - 솔로문닷컴, 잃어버린 사랑을 위하여..">
            <a:extLst>
              <a:ext uri="{FF2B5EF4-FFF2-40B4-BE49-F238E27FC236}">
                <a16:creationId xmlns:a16="http://schemas.microsoft.com/office/drawing/2014/main" id="{60953CEF-5B6C-0614-5802-636BA2DEF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38" y="615542"/>
            <a:ext cx="7963923" cy="445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634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B1D3D-C647-5557-1B69-8546BD5E6D08}"/>
              </a:ext>
            </a:extLst>
          </p:cNvPr>
          <p:cNvSpPr txBox="1"/>
          <p:nvPr/>
        </p:nvSpPr>
        <p:spPr>
          <a:xfrm>
            <a:off x="346046" y="270994"/>
            <a:ext cx="1052608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pay(tot) {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console.log(`${tot}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.`);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}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108E6-7E57-2C1D-A409-A080A6EA57B7}"/>
              </a:ext>
            </a:extLst>
          </p:cNvPr>
          <p:cNvSpPr/>
          <p:nvPr/>
        </p:nvSpPr>
        <p:spPr>
          <a:xfrm>
            <a:off x="578840" y="864066"/>
            <a:ext cx="4857226" cy="1426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5238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6BCB4-1485-83A2-5B94-ED7841B5E2A1}"/>
              </a:ext>
            </a:extLst>
          </p:cNvPr>
          <p:cNvSpPr txBox="1"/>
          <p:nvPr/>
        </p:nvSpPr>
        <p:spPr>
          <a:xfrm>
            <a:off x="347155" y="260254"/>
            <a:ext cx="805927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server is listening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EF5F48-1F15-90AA-B52C-3F1D3FBE0BAD}"/>
              </a:ext>
            </a:extLst>
          </p:cNvPr>
          <p:cNvSpPr/>
          <p:nvPr/>
        </p:nvSpPr>
        <p:spPr>
          <a:xfrm>
            <a:off x="347155" y="1325461"/>
            <a:ext cx="6213036" cy="12751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396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7133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372-B419-296C-BCEB-666519DF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지옥</a:t>
            </a:r>
            <a:r>
              <a:rPr lang="en-US" altLang="ko-KR" dirty="0"/>
              <a:t>? </a:t>
            </a:r>
            <a:r>
              <a:rPr lang="ko-KR" altLang="en-US" dirty="0"/>
              <a:t>그게 </a:t>
            </a:r>
            <a:r>
              <a:rPr lang="ko-KR" altLang="en-US" dirty="0" err="1"/>
              <a:t>뭐죠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AF74D-C198-ABA9-BFC1-4CBD8C0DB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지금까지 연습한 절차적 프로그래밍은 절차가 딱 하나 였습니다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하나의 수행이 끝나면 그 다음에 원하는 함수를 </a:t>
            </a:r>
            <a:r>
              <a:rPr lang="en-US" altLang="ko-KR" dirty="0"/>
              <a:t>callback </a:t>
            </a:r>
            <a:r>
              <a:rPr lang="ko-KR" altLang="en-US" dirty="0"/>
              <a:t>으로 실행 시키면 </a:t>
            </a:r>
            <a:r>
              <a:rPr lang="ko-KR" altLang="en-US" dirty="0" err="1"/>
              <a:t>끝이였죠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이러한 절차가 한 </a:t>
            </a:r>
            <a:r>
              <a:rPr lang="en-US" altLang="ko-KR" dirty="0"/>
              <a:t>4~5</a:t>
            </a:r>
            <a:r>
              <a:rPr lang="ko-KR" altLang="en-US" dirty="0"/>
              <a:t>번이 반복이 된다면 어떻게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callback </a:t>
            </a:r>
            <a:r>
              <a:rPr lang="ko-KR" altLang="en-US" dirty="0"/>
              <a:t>이 다시 </a:t>
            </a:r>
            <a:r>
              <a:rPr lang="en-US" altLang="ko-KR" dirty="0"/>
              <a:t>callback </a:t>
            </a:r>
            <a:r>
              <a:rPr lang="ko-KR" altLang="en-US" dirty="0"/>
              <a:t>을 부르는 것이 </a:t>
            </a:r>
            <a:r>
              <a:rPr lang="en-US" altLang="ko-KR" dirty="0"/>
              <a:t>4</a:t>
            </a:r>
            <a:r>
              <a:rPr lang="ko-KR" altLang="en-US" dirty="0"/>
              <a:t>번이나 반복이 되어야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906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웹 프로그래밍 팀프로젝트 최종발표">
            <a:extLst>
              <a:ext uri="{FF2B5EF4-FFF2-40B4-BE49-F238E27FC236}">
                <a16:creationId xmlns:a16="http://schemas.microsoft.com/office/drawing/2014/main" id="{96D8400F-7207-F962-7266-705B93ECE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22" y="1044575"/>
            <a:ext cx="8477956" cy="47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4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E48A41-6033-B0D4-C864-B5D74CA941E3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데이터베이스 아이콘 - ico,png,icns,무료 아이콘 다운로드">
            <a:extLst>
              <a:ext uri="{FF2B5EF4-FFF2-40B4-BE49-F238E27FC236}">
                <a16:creationId xmlns:a16="http://schemas.microsoft.com/office/drawing/2014/main" id="{45FDCF73-34EE-C49C-C422-2394A863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189" y="2615453"/>
            <a:ext cx="3527612" cy="35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데스크탑 모니터 - 무료 컴퓨터개 아이콘">
            <a:extLst>
              <a:ext uri="{FF2B5EF4-FFF2-40B4-BE49-F238E27FC236}">
                <a16:creationId xmlns:a16="http://schemas.microsoft.com/office/drawing/2014/main" id="{06512CA6-E36A-FCFA-1450-EA04FD122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51" y="2283759"/>
            <a:ext cx="3859306" cy="385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03EBA-FAEB-8149-162E-589A4465A7C2}"/>
              </a:ext>
            </a:extLst>
          </p:cNvPr>
          <p:cNvSpPr txBox="1"/>
          <p:nvPr/>
        </p:nvSpPr>
        <p:spPr>
          <a:xfrm>
            <a:off x="1179615" y="528918"/>
            <a:ext cx="3624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4BB7F-2DAA-878C-3993-8617F4F04059}"/>
              </a:ext>
            </a:extLst>
          </p:cNvPr>
          <p:cNvSpPr txBox="1"/>
          <p:nvPr/>
        </p:nvSpPr>
        <p:spPr>
          <a:xfrm>
            <a:off x="8031101" y="528918"/>
            <a:ext cx="23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</a:p>
        </p:txBody>
      </p:sp>
      <p:pic>
        <p:nvPicPr>
          <p:cNvPr id="9222" name="Picture 6" descr="차은우 '이 연애는 불가항력' 출연? &quot;결정된 것 없어&quot; - 조선비즈">
            <a:extLst>
              <a:ext uri="{FF2B5EF4-FFF2-40B4-BE49-F238E27FC236}">
                <a16:creationId xmlns:a16="http://schemas.microsoft.com/office/drawing/2014/main" id="{133BDE4D-A225-9449-8AA5-6AF875087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0"/>
          <a:stretch/>
        </p:blipFill>
        <p:spPr bwMode="auto">
          <a:xfrm>
            <a:off x="2039255" y="2797890"/>
            <a:ext cx="1891760" cy="180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FE930-75E2-E1C8-4F96-B270508940B6}"/>
              </a:ext>
            </a:extLst>
          </p:cNvPr>
          <p:cNvSpPr txBox="1"/>
          <p:nvPr/>
        </p:nvSpPr>
        <p:spPr>
          <a:xfrm>
            <a:off x="8347220" y="2888877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차은우</a:t>
            </a:r>
            <a:endParaRPr lang="ko-KR" altLang="en-US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7996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콜백이란 무엇인가. 비동기처리… | by Sooka | Medium">
            <a:extLst>
              <a:ext uri="{FF2B5EF4-FFF2-40B4-BE49-F238E27FC236}">
                <a16:creationId xmlns:a16="http://schemas.microsoft.com/office/drawing/2014/main" id="{89BE75F0-7714-8024-2D9B-FEB7E9B4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67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avaScript] 콜백 지옥 탈출하기! 비동기 처리 방법 - 하나몬">
            <a:extLst>
              <a:ext uri="{FF2B5EF4-FFF2-40B4-BE49-F238E27FC236}">
                <a16:creationId xmlns:a16="http://schemas.microsoft.com/office/drawing/2014/main" id="{A3BC54E9-082B-B98F-0FFB-6891EBC1F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35" y="3429000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A7706-A818-9AEA-08A1-6EECF5B86244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이런 사태가</a:t>
            </a:r>
            <a:endParaRPr lang="en-US" altLang="ko-KR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발생합니다</a:t>
            </a:r>
            <a:r>
              <a:rPr lang="en-US" altLang="ko-KR" sz="9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49965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 Hell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체험 해보기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3813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84772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File-System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 JS</a:t>
            </a:r>
          </a:p>
        </p:txBody>
      </p:sp>
    </p:spTree>
    <p:extLst>
      <p:ext uri="{BB962C8B-B14F-4D97-AF65-F5344CB8AC3E}">
        <p14:creationId xmlns:p14="http://schemas.microsoft.com/office/powerpoint/2010/main" val="128944928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Windows File System?">
            <a:extLst>
              <a:ext uri="{FF2B5EF4-FFF2-40B4-BE49-F238E27FC236}">
                <a16:creationId xmlns:a16="http://schemas.microsoft.com/office/drawing/2014/main" id="{0802AA6E-9528-39B9-52CF-EDA0DE7D3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846" y="2115424"/>
            <a:ext cx="6799277" cy="45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de.js - 위키백과, 우리 모두의 백과사전">
            <a:extLst>
              <a:ext uri="{FF2B5EF4-FFF2-40B4-BE49-F238E27FC236}">
                <a16:creationId xmlns:a16="http://schemas.microsoft.com/office/drawing/2014/main" id="{7F9927AD-E18B-4F97-5F12-8384C01A0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4" y="209725"/>
            <a:ext cx="4242441" cy="259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53532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File-system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Node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입니다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파일을 읽을 때는 </a:t>
            </a:r>
            <a:r>
              <a:rPr lang="en-US" altLang="ko-KR" dirty="0" err="1">
                <a:solidFill>
                  <a:schemeClr val="accent2"/>
                </a:solidFill>
              </a:rPr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메소드를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파일을 읽는 것도 </a:t>
            </a:r>
            <a:r>
              <a:rPr lang="ko-KR" altLang="en-US" dirty="0">
                <a:solidFill>
                  <a:srgbClr val="FF0000"/>
                </a:solidFill>
              </a:rPr>
              <a:t>시간이 필요한 작업</a:t>
            </a:r>
            <a:r>
              <a:rPr lang="ko-KR" altLang="en-US" dirty="0"/>
              <a:t>이므로 일종의 </a:t>
            </a:r>
            <a:r>
              <a:rPr lang="ko-KR" altLang="en-US" dirty="0">
                <a:solidFill>
                  <a:schemeClr val="accent2"/>
                </a:solidFill>
              </a:rPr>
              <a:t>서버 통신과 비슷</a:t>
            </a:r>
            <a:r>
              <a:rPr lang="ko-KR" altLang="en-US" dirty="0"/>
              <a:t>합니다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기본 적으로 </a:t>
            </a:r>
            <a:r>
              <a:rPr lang="en-US" altLang="ko-KR" dirty="0">
                <a:sym typeface="Wingdings" panose="05000000000000000000" pitchFamily="2" charset="2"/>
              </a:rPr>
              <a:t>callback </a:t>
            </a:r>
            <a:r>
              <a:rPr lang="ko-KR" altLang="en-US" dirty="0">
                <a:sym typeface="Wingdings" panose="05000000000000000000" pitchFamily="2" charset="2"/>
              </a:rPr>
              <a:t>을 사용하도록 되어있습니다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fs</a:t>
            </a:r>
            <a:r>
              <a:rPr lang="en-US" altLang="ko-KR" dirty="0" err="1">
                <a:sym typeface="Wingdings" panose="05000000000000000000" pitchFamily="2" charset="2"/>
              </a:rPr>
              <a:t>.readFile</a:t>
            </a:r>
            <a:r>
              <a:rPr lang="en-US" altLang="ko-KR" dirty="0">
                <a:sym typeface="Wingdings" panose="05000000000000000000" pitchFamily="2" charset="2"/>
              </a:rPr>
              <a:t>(‘</a:t>
            </a:r>
            <a:r>
              <a:rPr lang="ko-KR" altLang="en-US" dirty="0">
                <a:sym typeface="Wingdings" panose="05000000000000000000" pitchFamily="2" charset="2"/>
              </a:rPr>
              <a:t>파일위치</a:t>
            </a:r>
            <a:r>
              <a:rPr lang="en-US" altLang="ko-KR" dirty="0">
                <a:sym typeface="Wingdings" panose="05000000000000000000" pitchFamily="2" charset="2"/>
              </a:rPr>
              <a:t>’, ‘</a:t>
            </a:r>
            <a:r>
              <a:rPr lang="ko-KR" altLang="en-US" dirty="0" err="1">
                <a:sym typeface="Wingdings" panose="05000000000000000000" pitchFamily="2" charset="2"/>
              </a:rPr>
              <a:t>유니코드포맷</a:t>
            </a:r>
            <a:r>
              <a:rPr lang="en-US" altLang="ko-KR" dirty="0">
                <a:sym typeface="Wingdings" panose="05000000000000000000" pitchFamily="2" charset="2"/>
              </a:rPr>
              <a:t>’,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callback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err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data</a:t>
            </a:r>
            <a:r>
              <a:rPr lang="en-US" altLang="ko-KR" dirty="0">
                <a:sym typeface="Wingdings" panose="05000000000000000000" pitchFamily="2" charset="2"/>
              </a:rPr>
              <a:t>) {})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err </a:t>
            </a:r>
            <a:r>
              <a:rPr lang="ko-KR" altLang="en-US" dirty="0">
                <a:sym typeface="Wingdings" panose="05000000000000000000" pitchFamily="2" charset="2"/>
              </a:rPr>
              <a:t>은 파일 읽기가 잘 안되었을 때</a:t>
            </a:r>
            <a:r>
              <a:rPr lang="en-US" altLang="ko-KR" dirty="0">
                <a:sym typeface="Wingdings" panose="05000000000000000000" pitchFamily="2" charset="2"/>
              </a:rPr>
              <a:t>, Error </a:t>
            </a:r>
            <a:r>
              <a:rPr lang="ko-KR" altLang="en-US" dirty="0">
                <a:sym typeface="Wingdings" panose="05000000000000000000" pitchFamily="2" charset="2"/>
              </a:rPr>
              <a:t>코드를 반환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data </a:t>
            </a:r>
            <a:r>
              <a:rPr lang="ko-KR" altLang="en-US" dirty="0">
                <a:sym typeface="Wingdings" panose="05000000000000000000" pitchFamily="2" charset="2"/>
              </a:rPr>
              <a:t>는 파일 읽기가 잘 </a:t>
            </a:r>
            <a:r>
              <a:rPr lang="ko-KR" altLang="en-US" dirty="0" err="1">
                <a:sym typeface="Wingdings" panose="05000000000000000000" pitchFamily="2" charset="2"/>
              </a:rPr>
              <a:t>되엇을</a:t>
            </a:r>
            <a:r>
              <a:rPr lang="ko-KR" altLang="en-US" dirty="0">
                <a:sym typeface="Wingdings" panose="05000000000000000000" pitchFamily="2" charset="2"/>
              </a:rPr>
              <a:t>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읽은 </a:t>
            </a:r>
            <a:r>
              <a:rPr lang="en-US" altLang="ko-KR" dirty="0">
                <a:sym typeface="Wingdings" panose="05000000000000000000" pitchFamily="2" charset="2"/>
              </a:rPr>
              <a:t>data </a:t>
            </a:r>
            <a:r>
              <a:rPr lang="ko-KR" altLang="en-US" dirty="0">
                <a:sym typeface="Wingdings" panose="05000000000000000000" pitchFamily="2" charset="2"/>
              </a:rPr>
              <a:t>를 반환합니다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ED549-9729-C2BF-C8C3-B2D7001172DA}"/>
              </a:ext>
            </a:extLst>
          </p:cNvPr>
          <p:cNvSpPr txBox="1"/>
          <p:nvPr/>
        </p:nvSpPr>
        <p:spPr>
          <a:xfrm>
            <a:off x="841829" y="158806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2981604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읽기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294884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89F95-6301-C6F4-A278-98FE22323BFD}"/>
              </a:ext>
            </a:extLst>
          </p:cNvPr>
          <p:cNvSpPr txBox="1"/>
          <p:nvPr/>
        </p:nvSpPr>
        <p:spPr>
          <a:xfrm>
            <a:off x="624114" y="566678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AF7FA-130C-D3D4-0E7B-69F8BAAA8D29}"/>
              </a:ext>
            </a:extLst>
          </p:cNvPr>
          <p:cNvSpPr txBox="1"/>
          <p:nvPr/>
        </p:nvSpPr>
        <p:spPr>
          <a:xfrm>
            <a:off x="624114" y="3583524"/>
            <a:ext cx="8519886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25689-E024-7290-92E0-F51B8B948763}"/>
              </a:ext>
            </a:extLst>
          </p:cNvPr>
          <p:cNvSpPr txBox="1"/>
          <p:nvPr/>
        </p:nvSpPr>
        <p:spPr>
          <a:xfrm>
            <a:off x="6742536" y="2576022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E5956-B2C6-7BE5-087F-0AA3D9A9F464}"/>
              </a:ext>
            </a:extLst>
          </p:cNvPr>
          <p:cNvSpPr txBox="1"/>
          <p:nvPr/>
        </p:nvSpPr>
        <p:spPr>
          <a:xfrm>
            <a:off x="6742536" y="5589068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8990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65E2E-DE8E-74ED-7992-CD964BB0776B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쓰기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817172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924E5-2341-C2FF-5941-978231685C7B}"/>
              </a:ext>
            </a:extLst>
          </p:cNvPr>
          <p:cNvSpPr txBox="1"/>
          <p:nvPr/>
        </p:nvSpPr>
        <p:spPr>
          <a:xfrm>
            <a:off x="348342" y="335845"/>
            <a:ext cx="979714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쓰기가 정상적으로 되는지 테스트 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writefile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succeed'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C7A02-BABE-7D00-0BA8-9CF808EEA280}"/>
              </a:ext>
            </a:extLst>
          </p:cNvPr>
          <p:cNvSpPr txBox="1"/>
          <p:nvPr/>
        </p:nvSpPr>
        <p:spPr>
          <a:xfrm>
            <a:off x="7698881" y="2854257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57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49D33-4269-AAA9-DAC4-528413117A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9D532E-E117-E32F-6B1D-E175B3C8D136}"/>
              </a:ext>
            </a:extLst>
          </p:cNvPr>
          <p:cNvCxnSpPr>
            <a:stCxn id="2" idx="0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255346-2FA0-748D-A73B-AB4E2F99ECF3}"/>
              </a:ext>
            </a:extLst>
          </p:cNvPr>
          <p:cNvSpPr txBox="1"/>
          <p:nvPr/>
        </p:nvSpPr>
        <p:spPr>
          <a:xfrm>
            <a:off x="878540" y="2662518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AB5E4-192F-BBFD-21F4-9DCF46B6E369}"/>
              </a:ext>
            </a:extLst>
          </p:cNvPr>
          <p:cNvSpPr txBox="1"/>
          <p:nvPr/>
        </p:nvSpPr>
        <p:spPr>
          <a:xfrm>
            <a:off x="8319246" y="2662517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B551A3-8A9D-5C3B-BDB8-24B68BF04274}"/>
              </a:ext>
            </a:extLst>
          </p:cNvPr>
          <p:cNvCxnSpPr>
            <a:cxnSpLocks/>
          </p:cNvCxnSpPr>
          <p:nvPr/>
        </p:nvCxnSpPr>
        <p:spPr>
          <a:xfrm>
            <a:off x="3720353" y="2061882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80C97D-EFF5-5530-FBAF-F8D7430C223B}"/>
              </a:ext>
            </a:extLst>
          </p:cNvPr>
          <p:cNvSpPr txBox="1"/>
          <p:nvPr/>
        </p:nvSpPr>
        <p:spPr>
          <a:xfrm>
            <a:off x="2651461" y="1800272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F76F6-1723-CCB9-41BE-14039AFFFEEE}"/>
              </a:ext>
            </a:extLst>
          </p:cNvPr>
          <p:cNvSpPr txBox="1"/>
          <p:nvPr/>
        </p:nvSpPr>
        <p:spPr>
          <a:xfrm>
            <a:off x="8832206" y="420234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응답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56D4C3-4716-F52D-53F4-FB7D2B58A3B1}"/>
              </a:ext>
            </a:extLst>
          </p:cNvPr>
          <p:cNvCxnSpPr>
            <a:cxnSpLocks/>
          </p:cNvCxnSpPr>
          <p:nvPr/>
        </p:nvCxnSpPr>
        <p:spPr>
          <a:xfrm flipH="1">
            <a:off x="3128682" y="4463950"/>
            <a:ext cx="55311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45227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27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File-system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비동기 프로그래밍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36832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2"/>
                </a:solidFill>
              </a:rPr>
              <a:t>비동기 프로그래밍</a:t>
            </a:r>
            <a:endParaRPr lang="en-US" altLang="ko-KR" sz="4400" dirty="0">
              <a:solidFill>
                <a:schemeClr val="accent2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파일 시스템을 이용해서 비동기 프로그래밍 코드를 짜봅시다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의 특성으로 인해 각각 </a:t>
            </a:r>
            <a:r>
              <a:rPr lang="en-US" altLang="ko-KR" dirty="0" err="1"/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메소드를 동시에 비동기적으로 실행 시켜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동시에 </a:t>
            </a:r>
            <a:r>
              <a:rPr lang="en-US" altLang="ko-KR" dirty="0"/>
              <a:t>readme.txt </a:t>
            </a:r>
            <a:r>
              <a:rPr lang="ko-KR" altLang="en-US" dirty="0"/>
              <a:t>파일을 읽어서 </a:t>
            </a:r>
            <a:r>
              <a:rPr lang="en-US" altLang="ko-KR" dirty="0"/>
              <a:t>console.log </a:t>
            </a:r>
            <a:r>
              <a:rPr lang="ko-KR" altLang="en-US" dirty="0"/>
              <a:t>로 출력하는 코드를 작성해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323013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3A61E-05BE-C36E-2F00-38AF910D7ACC}"/>
              </a:ext>
            </a:extLst>
          </p:cNvPr>
          <p:cNvSpPr txBox="1"/>
          <p:nvPr/>
        </p:nvSpPr>
        <p:spPr>
          <a:xfrm>
            <a:off x="173471" y="74235"/>
            <a:ext cx="8987307" cy="67095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41E6B-E4A4-1F33-1AF4-8C4EDB8285C0}"/>
              </a:ext>
            </a:extLst>
          </p:cNvPr>
          <p:cNvSpPr txBox="1"/>
          <p:nvPr/>
        </p:nvSpPr>
        <p:spPr>
          <a:xfrm>
            <a:off x="6767703" y="245281"/>
            <a:ext cx="231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backend/file.js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67967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sz="4400" dirty="0"/>
              <a:t>과 비</a:t>
            </a:r>
            <a:r>
              <a:rPr lang="ko-KR" altLang="en-US" dirty="0"/>
              <a:t>동기 프로그래밍</a:t>
            </a:r>
            <a:r>
              <a:rPr lang="ko-KR" altLang="en-US" sz="4400" dirty="0"/>
              <a:t> </a:t>
            </a:r>
            <a:endParaRPr lang="en-US" altLang="ko-KR" sz="44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과연 결과는 어떻게 될까요</a:t>
            </a:r>
            <a:r>
              <a:rPr lang="en-US" altLang="ko-KR" dirty="0"/>
              <a:t>!?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340C91-CDFA-A6EB-321A-15F7EC403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3" y="2342998"/>
            <a:ext cx="6982667" cy="16048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1F8360-A688-2BFA-9378-1F4FFE0B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3" y="4207065"/>
            <a:ext cx="6650764" cy="16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7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File-system </a:t>
            </a:r>
            <a:r>
              <a:rPr lang="ko-KR" altLang="en-US" sz="4400" dirty="0"/>
              <a:t>과 비</a:t>
            </a:r>
            <a:r>
              <a:rPr lang="ko-KR" altLang="en-US" dirty="0"/>
              <a:t>동기 프로그래밍</a:t>
            </a:r>
            <a:r>
              <a:rPr lang="ko-KR" altLang="en-US" sz="4400" dirty="0"/>
              <a:t> </a:t>
            </a:r>
            <a:endParaRPr lang="en-US" altLang="ko-KR" sz="44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File </a:t>
            </a:r>
            <a:r>
              <a:rPr lang="ko-KR" altLang="en-US" dirty="0"/>
              <a:t>을 읽는 것은 </a:t>
            </a:r>
            <a:r>
              <a:rPr lang="en-US" altLang="ko-KR" dirty="0"/>
              <a:t>JS</a:t>
            </a:r>
            <a:r>
              <a:rPr lang="ko-KR" altLang="en-US" dirty="0"/>
              <a:t>가 각각의 </a:t>
            </a:r>
            <a:r>
              <a:rPr lang="en-US" altLang="ko-KR" dirty="0"/>
              <a:t>Thread </a:t>
            </a:r>
            <a:r>
              <a:rPr lang="ko-KR" altLang="en-US" dirty="0"/>
              <a:t>에 실어서 처리하기 때문에 각각의 </a:t>
            </a:r>
            <a:r>
              <a:rPr lang="en-US" altLang="ko-KR" dirty="0"/>
              <a:t>Thread </a:t>
            </a:r>
            <a:r>
              <a:rPr lang="ko-KR" altLang="en-US" dirty="0"/>
              <a:t>상황에 따라 </a:t>
            </a:r>
            <a:r>
              <a:rPr lang="en-US" altLang="ko-KR" dirty="0"/>
              <a:t>file </a:t>
            </a:r>
            <a:r>
              <a:rPr lang="ko-KR" altLang="en-US" dirty="0"/>
              <a:t>읽는 속도가 다르게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꼭 </a:t>
            </a:r>
            <a:r>
              <a:rPr lang="en-US" altLang="ko-KR" dirty="0"/>
              <a:t>1, 2, 3, 4 </a:t>
            </a:r>
            <a:r>
              <a:rPr lang="ko-KR" altLang="en-US" dirty="0"/>
              <a:t>로 실행 된다는 보장이 없죠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1, 2, 3, 4 </a:t>
            </a:r>
            <a:r>
              <a:rPr lang="ko-KR" altLang="en-US" dirty="0"/>
              <a:t>순서로 실행 시키려면 어찌하면 될까요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685811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2907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Callback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Hell?!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72180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Callback </a:t>
            </a:r>
            <a:r>
              <a:rPr lang="ko-KR" altLang="en-US" sz="4400" dirty="0"/>
              <a:t>지옥으로 구현하기</a:t>
            </a:r>
            <a:r>
              <a:rPr lang="en-US" altLang="ko-KR" sz="4400" dirty="0"/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앞서 배운 것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/>
              <a:t>fs </a:t>
            </a:r>
            <a:r>
              <a:rPr lang="ko-KR" altLang="en-US" dirty="0"/>
              <a:t>는 </a:t>
            </a:r>
            <a:r>
              <a:rPr lang="en-US" altLang="ko-KR" dirty="0"/>
              <a:t>callback </a:t>
            </a:r>
            <a:r>
              <a:rPr lang="ko-KR" altLang="en-US" dirty="0"/>
              <a:t>을 기본적으로 지원하므로 </a:t>
            </a:r>
            <a:r>
              <a:rPr lang="en-US" altLang="ko-KR" dirty="0"/>
              <a:t>callback </a:t>
            </a:r>
            <a:r>
              <a:rPr lang="ko-KR" altLang="en-US" dirty="0"/>
              <a:t>이 호출 되면 바로 다음 </a:t>
            </a:r>
            <a:r>
              <a:rPr lang="en-US" altLang="ko-KR" dirty="0" err="1"/>
              <a:t>fileRead</a:t>
            </a:r>
            <a:r>
              <a:rPr lang="en-US" altLang="ko-KR" dirty="0"/>
              <a:t> </a:t>
            </a:r>
            <a:r>
              <a:rPr lang="ko-KR" altLang="en-US" dirty="0"/>
              <a:t>메소드를 실행 시키고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callback </a:t>
            </a:r>
            <a:r>
              <a:rPr lang="ko-KR" altLang="en-US" dirty="0"/>
              <a:t>에 </a:t>
            </a:r>
            <a:r>
              <a:rPr lang="en-US" altLang="ko-KR" dirty="0" err="1"/>
              <a:t>fileRead</a:t>
            </a:r>
            <a:r>
              <a:rPr lang="en-US" altLang="ko-KR" dirty="0"/>
              <a:t> </a:t>
            </a:r>
            <a:r>
              <a:rPr lang="ko-KR" altLang="en-US" dirty="0"/>
              <a:t>를 실행 시키는 </a:t>
            </a:r>
            <a:r>
              <a:rPr lang="ko-KR" altLang="en-US" dirty="0" err="1"/>
              <a:t>콜백</a:t>
            </a:r>
            <a:r>
              <a:rPr lang="ko-KR" altLang="en-US" dirty="0"/>
              <a:t> 지옥 형태로 코드를 구성하여 봅시다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3322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9B9BF3-D198-EB4F-84FB-A4730C54F5C6}"/>
              </a:ext>
            </a:extLst>
          </p:cNvPr>
          <p:cNvSpPr txBox="1"/>
          <p:nvPr/>
        </p:nvSpPr>
        <p:spPr>
          <a:xfrm>
            <a:off x="217712" y="181957"/>
            <a:ext cx="6589487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39027-320F-14C5-A18E-ABCBCA6B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53" y="601154"/>
            <a:ext cx="3303048" cy="5655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8E2F8-0F83-7CA4-84D3-9A8DC0728499}"/>
              </a:ext>
            </a:extLst>
          </p:cNvPr>
          <p:cNvSpPr txBox="1"/>
          <p:nvPr/>
        </p:nvSpPr>
        <p:spPr>
          <a:xfrm>
            <a:off x="3948145" y="6084735"/>
            <a:ext cx="275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backend/cbHell.js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6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JavaScript] 콜백 지옥 탈출하기! 비동기 처리 방법 - 하나몬">
            <a:extLst>
              <a:ext uri="{FF2B5EF4-FFF2-40B4-BE49-F238E27FC236}">
                <a16:creationId xmlns:a16="http://schemas.microsoft.com/office/drawing/2014/main" id="{E8AE3BC5-8FAE-216C-DD81-29C2756A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19" y="844142"/>
            <a:ext cx="9618074" cy="516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7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Callback </a:t>
            </a:r>
            <a:r>
              <a:rPr lang="ko-KR" altLang="en-US" sz="4400" dirty="0"/>
              <a:t>지옥으로 구현하기</a:t>
            </a:r>
            <a:r>
              <a:rPr lang="en-US" altLang="ko-KR" sz="4400" dirty="0"/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비록 코드는 좀 구리지만</a:t>
            </a:r>
            <a:r>
              <a:rPr lang="en-US" altLang="ko-KR" dirty="0"/>
              <a:t>!? </a:t>
            </a:r>
            <a:r>
              <a:rPr lang="ko-KR" altLang="en-US" dirty="0"/>
              <a:t>의도했던 것 처럼 </a:t>
            </a:r>
            <a:r>
              <a:rPr lang="en-US" altLang="ko-KR" dirty="0"/>
              <a:t>1, 2, 3, 4 </a:t>
            </a:r>
            <a:r>
              <a:rPr lang="ko-KR" altLang="en-US" dirty="0"/>
              <a:t>가 순서대로 실행이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callback </a:t>
            </a:r>
            <a:r>
              <a:rPr lang="ko-KR" altLang="en-US" dirty="0"/>
              <a:t>지옥을 어찌 탈출 할 수 있을까요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465292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남성 연예인</a:t>
            </a:r>
          </a:p>
        </p:txBody>
      </p:sp>
    </p:spTree>
    <p:extLst>
      <p:ext uri="{BB962C8B-B14F-4D97-AF65-F5344CB8AC3E}">
        <p14:creationId xmlns:p14="http://schemas.microsoft.com/office/powerpoint/2010/main" val="10835398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네이버 짤 - 짤봇">
            <a:extLst>
              <a:ext uri="{FF2B5EF4-FFF2-40B4-BE49-F238E27FC236}">
                <a16:creationId xmlns:a16="http://schemas.microsoft.com/office/drawing/2014/main" id="{377221BB-80D1-4E24-2418-451418D7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2465"/>
            <a:ext cx="5743924" cy="48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B1CEA04-2C6A-1567-F382-AC3503FB66B6}"/>
              </a:ext>
            </a:extLst>
          </p:cNvPr>
          <p:cNvSpPr/>
          <p:nvPr/>
        </p:nvSpPr>
        <p:spPr>
          <a:xfrm>
            <a:off x="5259897" y="562062"/>
            <a:ext cx="5771626" cy="2768367"/>
          </a:xfrm>
          <a:prstGeom prst="wedgeRoundRectCallout">
            <a:avLst>
              <a:gd name="adj1" fmla="val -46705"/>
              <a:gd name="adj2" fmla="val 84621"/>
              <a:gd name="adj3" fmla="val 16667"/>
            </a:avLst>
          </a:prstGeom>
          <a:noFill/>
          <a:ln w="57150"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콜백지옥 탈출 방법에</a:t>
            </a:r>
            <a:endParaRPr lang="en-US" altLang="ko-KR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대해 알아 봤습니다</a:t>
            </a:r>
            <a:r>
              <a:rPr lang="en-US" altLang="ko-KR" sz="4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49270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55785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362" name="Picture 2" descr="하나님과 약속하기 (JCU Weekday QT) : 네이버 블로그">
            <a:extLst>
              <a:ext uri="{FF2B5EF4-FFF2-40B4-BE49-F238E27FC236}">
                <a16:creationId xmlns:a16="http://schemas.microsoft.com/office/drawing/2014/main" id="{D406300A-D21B-6096-8975-839D71E0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150" y="3108227"/>
            <a:ext cx="4215700" cy="29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113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Promise!</a:t>
            </a:r>
            <a:endParaRPr lang="en-US" altLang="ko-KR" sz="4400" dirty="0">
              <a:solidFill>
                <a:srgbClr val="0070C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Promise</a:t>
            </a:r>
            <a:r>
              <a:rPr lang="ko-KR" altLang="en-US" dirty="0"/>
              <a:t> 는 일종의 클래스 입니다</a:t>
            </a:r>
            <a:r>
              <a:rPr lang="en-US" altLang="ko-KR" dirty="0"/>
              <a:t>! </a:t>
            </a:r>
            <a:r>
              <a:rPr lang="ko-KR" altLang="en-US" dirty="0"/>
              <a:t>따라서 </a:t>
            </a:r>
            <a:r>
              <a:rPr lang="en-US" altLang="ko-KR" dirty="0"/>
              <a:t>new </a:t>
            </a:r>
            <a:r>
              <a:rPr lang="ko-KR" altLang="en-US" dirty="0"/>
              <a:t>로 사용하죠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resolve, reject  </a:t>
            </a:r>
            <a:r>
              <a:rPr lang="ko-KR" altLang="en-US" dirty="0"/>
              <a:t>라는 </a:t>
            </a:r>
            <a:r>
              <a:rPr lang="en-US" altLang="ko-KR" dirty="0"/>
              <a:t>2</a:t>
            </a:r>
            <a:r>
              <a:rPr lang="ko-KR" altLang="en-US" dirty="0"/>
              <a:t>개의 매개변수를 </a:t>
            </a:r>
            <a:r>
              <a:rPr lang="ko-KR" altLang="en-US" dirty="0" err="1"/>
              <a:t>콜백</a:t>
            </a:r>
            <a:r>
              <a:rPr lang="ko-KR" altLang="en-US" dirty="0"/>
              <a:t> 함수로 받아서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promise</a:t>
            </a:r>
            <a:r>
              <a:rPr lang="ko-KR" altLang="en-US" dirty="0"/>
              <a:t> 가 할당 되면 이 </a:t>
            </a:r>
            <a:r>
              <a:rPr lang="en-US" altLang="ko-KR" dirty="0"/>
              <a:t>promise </a:t>
            </a:r>
            <a:r>
              <a:rPr lang="ko-KR" altLang="en-US" dirty="0"/>
              <a:t>는 </a:t>
            </a:r>
            <a:r>
              <a:rPr lang="en-US" altLang="ko-KR" dirty="0"/>
              <a:t>resolve </a:t>
            </a:r>
            <a:r>
              <a:rPr lang="ko-KR" altLang="en-US" dirty="0"/>
              <a:t>또는 </a:t>
            </a:r>
            <a:r>
              <a:rPr lang="en-US" altLang="ko-KR" dirty="0"/>
              <a:t>reject </a:t>
            </a:r>
            <a:r>
              <a:rPr lang="ko-KR" altLang="en-US" dirty="0"/>
              <a:t>함수가 </a:t>
            </a:r>
            <a:r>
              <a:rPr lang="en-US" altLang="ko-KR" dirty="0"/>
              <a:t>callback </a:t>
            </a:r>
            <a:r>
              <a:rPr lang="ko-KR" altLang="en-US" dirty="0"/>
              <a:t>될 때 까지 무한 대기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Resolve </a:t>
            </a:r>
            <a:r>
              <a:rPr lang="ko-KR" altLang="en-US" dirty="0"/>
              <a:t>는 </a:t>
            </a:r>
            <a:r>
              <a:rPr lang="en-US" altLang="ko-KR" dirty="0"/>
              <a:t>promise </a:t>
            </a:r>
            <a:r>
              <a:rPr lang="ko-KR" altLang="en-US" dirty="0"/>
              <a:t>가 정상적으로 이행 되었을 경우 사용하며</a:t>
            </a:r>
            <a:r>
              <a:rPr lang="en-US" altLang="ko-KR" dirty="0"/>
              <a:t>, reject </a:t>
            </a:r>
            <a:r>
              <a:rPr lang="ko-KR" altLang="en-US" dirty="0"/>
              <a:t>는 반대의 경우에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EB066-EEB8-580E-6CAD-60238BB9FE61}"/>
              </a:ext>
            </a:extLst>
          </p:cNvPr>
          <p:cNvSpPr txBox="1"/>
          <p:nvPr/>
        </p:nvSpPr>
        <p:spPr>
          <a:xfrm>
            <a:off x="824218" y="2193532"/>
            <a:ext cx="77157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{});</a:t>
            </a:r>
          </a:p>
        </p:txBody>
      </p:sp>
    </p:spTree>
    <p:extLst>
      <p:ext uri="{BB962C8B-B14F-4D97-AF65-F5344CB8AC3E}">
        <p14:creationId xmlns:p14="http://schemas.microsoft.com/office/powerpoint/2010/main" val="83004912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resolve </a:t>
            </a:r>
            <a:r>
              <a:rPr lang="ko-KR" altLang="en-US" dirty="0"/>
              <a:t>는 추후에 </a:t>
            </a:r>
            <a:r>
              <a:rPr lang="en-US" altLang="ko-KR" dirty="0"/>
              <a:t>then </a:t>
            </a:r>
            <a:r>
              <a:rPr lang="ko-KR" altLang="en-US" dirty="0"/>
              <a:t>으로 받으며</a:t>
            </a:r>
            <a:r>
              <a:rPr lang="en-US" altLang="ko-KR" dirty="0"/>
              <a:t>, reject </a:t>
            </a:r>
            <a:r>
              <a:rPr lang="ko-KR" altLang="en-US" dirty="0"/>
              <a:t>는 </a:t>
            </a:r>
            <a:r>
              <a:rPr lang="en-US" altLang="ko-KR" dirty="0"/>
              <a:t>catch </a:t>
            </a:r>
            <a:r>
              <a:rPr lang="ko-KR" altLang="en-US" dirty="0"/>
              <a:t>로 받습니다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resolve, reject</a:t>
            </a:r>
            <a:r>
              <a:rPr lang="ko-KR" altLang="en-US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함수의 경우는 데이터를 매개변수로 보낼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Resolve, reject </a:t>
            </a:r>
            <a:r>
              <a:rPr lang="ko-KR" altLang="en-US" dirty="0"/>
              <a:t>가 사용되지 않으면 </a:t>
            </a:r>
            <a:r>
              <a:rPr lang="en-US" altLang="ko-KR" dirty="0"/>
              <a:t>promise </a:t>
            </a:r>
            <a:r>
              <a:rPr lang="ko-KR" altLang="en-US" dirty="0"/>
              <a:t>는 해당 </a:t>
            </a:r>
            <a:r>
              <a:rPr lang="ko-KR" altLang="en-US" dirty="0" err="1"/>
              <a:t>콜백이</a:t>
            </a:r>
            <a:r>
              <a:rPr lang="ko-KR" altLang="en-US" dirty="0"/>
              <a:t> 나올 때 까지 </a:t>
            </a:r>
            <a:r>
              <a:rPr lang="en-US" altLang="ko-KR" dirty="0">
                <a:solidFill>
                  <a:srgbClr val="0070C0"/>
                </a:solidFill>
              </a:rPr>
              <a:t>pending</a:t>
            </a:r>
            <a:r>
              <a:rPr lang="en-US" altLang="ko-KR" dirty="0"/>
              <a:t> </a:t>
            </a:r>
            <a:r>
              <a:rPr lang="ko-KR" altLang="en-US" dirty="0"/>
              <a:t>상태가 되어 기다립니다</a:t>
            </a:r>
            <a:r>
              <a:rPr lang="en-US" altLang="ko-KR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C906CF-8411-CF78-08D0-F4BBAB03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6" y="5152113"/>
            <a:ext cx="7653274" cy="92151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A1835DD-CB3F-FB15-C116-6B288524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Promise!</a:t>
            </a:r>
            <a:endParaRPr lang="en-US" altLang="ko-KR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4332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테미오래 - #붕붕이 #냉동붕붕이 #황장군 견디기 힘들어보이는... 붕붕이 ㅎㅎ 황장군짤을 연상하게... | Facebook">
            <a:extLst>
              <a:ext uri="{FF2B5EF4-FFF2-40B4-BE49-F238E27FC236}">
                <a16:creationId xmlns:a16="http://schemas.microsoft.com/office/drawing/2014/main" id="{4C437538-8194-D016-E17F-14B7E6F8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06" y="755666"/>
            <a:ext cx="9426788" cy="508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D0E253-097A-9221-1FFB-FF30A6BCD526}"/>
              </a:ext>
            </a:extLst>
          </p:cNvPr>
          <p:cNvSpPr txBox="1"/>
          <p:nvPr/>
        </p:nvSpPr>
        <p:spPr>
          <a:xfrm>
            <a:off x="3162649" y="1827889"/>
            <a:ext cx="5528345" cy="14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</a:p>
        </p:txBody>
      </p:sp>
    </p:spTree>
    <p:extLst>
      <p:ext uri="{BB962C8B-B14F-4D97-AF65-F5344CB8AC3E}">
        <p14:creationId xmlns:p14="http://schemas.microsoft.com/office/powerpoint/2010/main" val="378637137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B220F2-54E6-7F73-5BBC-D1664C4B55FB}"/>
              </a:ext>
            </a:extLst>
          </p:cNvPr>
          <p:cNvSpPr txBox="1"/>
          <p:nvPr/>
        </p:nvSpPr>
        <p:spPr>
          <a:xfrm>
            <a:off x="346045" y="267042"/>
            <a:ext cx="10375085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573CE-D424-3C3F-2814-9E343B8ECECB}"/>
              </a:ext>
            </a:extLst>
          </p:cNvPr>
          <p:cNvSpPr txBox="1"/>
          <p:nvPr/>
        </p:nvSpPr>
        <p:spPr>
          <a:xfrm>
            <a:off x="7597356" y="3878431"/>
            <a:ext cx="3040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06117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A43F6-C3D4-8F3C-9561-B43B8F08C5F7}"/>
              </a:ext>
            </a:extLst>
          </p:cNvPr>
          <p:cNvSpPr txBox="1"/>
          <p:nvPr/>
        </p:nvSpPr>
        <p:spPr>
          <a:xfrm>
            <a:off x="338267" y="263932"/>
            <a:ext cx="7925499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getting old'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1A4DC-99A8-43F4-5711-30E8B5829B97}"/>
              </a:ext>
            </a:extLst>
          </p:cNvPr>
          <p:cNvSpPr txBox="1"/>
          <p:nvPr/>
        </p:nvSpPr>
        <p:spPr>
          <a:xfrm>
            <a:off x="4911493" y="4745206"/>
            <a:ext cx="322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backend/promise2.js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02186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지옥을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하기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fs.promises</a:t>
            </a:r>
            <a:r>
              <a:rPr lang="en-US" altLang="ko-KR" dirty="0"/>
              <a:t> </a:t>
            </a:r>
            <a:r>
              <a:rPr lang="ko-KR" altLang="en-US" dirty="0"/>
              <a:t>를 사용해서 </a:t>
            </a:r>
            <a:r>
              <a:rPr lang="ko-KR" altLang="en-US" dirty="0" err="1"/>
              <a:t>콜백</a:t>
            </a:r>
            <a:r>
              <a:rPr lang="ko-KR" altLang="en-US" dirty="0"/>
              <a:t> 지옥을 </a:t>
            </a:r>
            <a:r>
              <a:rPr lang="en-US" altLang="ko-KR" dirty="0"/>
              <a:t>promise </a:t>
            </a:r>
            <a:r>
              <a:rPr lang="ko-KR" altLang="en-US" dirty="0"/>
              <a:t>코드로 변경해 봅시다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fs.promises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해당 메소드의 판단 여부를 스스로 판단 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resolve,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reject</a:t>
            </a:r>
            <a:r>
              <a:rPr lang="ko-KR" altLang="en-US" dirty="0">
                <a:sym typeface="Wingdings" panose="05000000000000000000" pitchFamily="2" charset="2"/>
              </a:rPr>
              <a:t> 를 알아서 </a:t>
            </a:r>
            <a:r>
              <a:rPr lang="ko-KR" altLang="en-US" dirty="0" err="1">
                <a:sym typeface="Wingdings" panose="05000000000000000000" pitchFamily="2" charset="2"/>
              </a:rPr>
              <a:t>알아서</a:t>
            </a:r>
            <a:r>
              <a:rPr lang="ko-KR" altLang="en-US" dirty="0">
                <a:sym typeface="Wingdings" panose="05000000000000000000" pitchFamily="2" charset="2"/>
              </a:rPr>
              <a:t> 반환 합니다</a:t>
            </a:r>
            <a:r>
              <a:rPr lang="en-US" altLang="ko-KR" dirty="0">
                <a:sym typeface="Wingdings" panose="05000000000000000000" pitchFamily="2" charset="2"/>
              </a:rPr>
              <a:t>!  </a:t>
            </a:r>
            <a:r>
              <a:rPr lang="ko-KR" altLang="en-US" dirty="0">
                <a:sym typeface="Wingdings" panose="05000000000000000000" pitchFamily="2" charset="2"/>
              </a:rPr>
              <a:t>고로 편리합니다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068314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9A3FC3-14A4-A312-64B0-8C8E07B1BF72}"/>
              </a:ext>
            </a:extLst>
          </p:cNvPr>
          <p:cNvSpPr txBox="1"/>
          <p:nvPr/>
        </p:nvSpPr>
        <p:spPr>
          <a:xfrm>
            <a:off x="493485" y="477973"/>
            <a:ext cx="60960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4DBEAB-A0B8-7FCF-59E5-ABB0D4DC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590" y="636625"/>
            <a:ext cx="3384696" cy="5584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95CBB-19F4-4C0D-0BAA-1B530D772903}"/>
              </a:ext>
            </a:extLst>
          </p:cNvPr>
          <p:cNvSpPr txBox="1"/>
          <p:nvPr/>
        </p:nvSpPr>
        <p:spPr>
          <a:xfrm>
            <a:off x="3003567" y="5826385"/>
            <a:ext cx="358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backend/promiseHell.js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 / Await</a:t>
            </a:r>
          </a:p>
        </p:txBody>
      </p:sp>
    </p:spTree>
    <p:extLst>
      <p:ext uri="{BB962C8B-B14F-4D97-AF65-F5344CB8AC3E}">
        <p14:creationId xmlns:p14="http://schemas.microsoft.com/office/powerpoint/2010/main" val="1121449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차은우 '이 연애는 불가항력' 출연? &quot;결정된 것 없어&quot; - 조선비즈">
            <a:extLst>
              <a:ext uri="{FF2B5EF4-FFF2-40B4-BE49-F238E27FC236}">
                <a16:creationId xmlns:a16="http://schemas.microsoft.com/office/drawing/2014/main" id="{AC5FCCAB-30C4-9C25-65F6-A03E9F74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16" y="2792286"/>
            <a:ext cx="260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고수, 아웃도어 브랜드 '머렐' 모델 | 연합뉴스">
            <a:extLst>
              <a:ext uri="{FF2B5EF4-FFF2-40B4-BE49-F238E27FC236}">
                <a16:creationId xmlns:a16="http://schemas.microsoft.com/office/drawing/2014/main" id="{9A215A28-2F4B-FF18-BAD7-D4552219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1" y="2792286"/>
            <a:ext cx="24645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EN PHOTO이동욱 천상계 비주얼 | 한경닷컴">
            <a:extLst>
              <a:ext uri="{FF2B5EF4-FFF2-40B4-BE49-F238E27FC236}">
                <a16:creationId xmlns:a16="http://schemas.microsoft.com/office/drawing/2014/main" id="{C5918E59-53B9-20B2-FCB7-7CBAF0E0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39" y="2792286"/>
            <a:ext cx="2157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60807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최신 기술인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Async, Await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를 붙이면 해당 함수는 항상 </a:t>
            </a:r>
            <a:r>
              <a:rPr lang="en-US" altLang="ko-KR" dirty="0">
                <a:solidFill>
                  <a:srgbClr val="00B050"/>
                </a:solidFill>
              </a:rPr>
              <a:t>Promise</a:t>
            </a:r>
            <a:r>
              <a:rPr lang="en-US" altLang="ko-KR" dirty="0"/>
              <a:t> </a:t>
            </a:r>
            <a:r>
              <a:rPr lang="ko-KR" altLang="en-US" dirty="0"/>
              <a:t>를 반환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가 붙은 함수에서 </a:t>
            </a:r>
            <a:r>
              <a:rPr lang="en-US" altLang="ko-KR" dirty="0"/>
              <a:t>return </a:t>
            </a:r>
            <a:r>
              <a:rPr lang="ko-KR" altLang="en-US" dirty="0"/>
              <a:t>을 쓰면 아래와 동일한 역할을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가 붙은 함수 내부에는 </a:t>
            </a:r>
            <a:r>
              <a:rPr lang="en-US" altLang="ko-KR" dirty="0">
                <a:solidFill>
                  <a:schemeClr val="accent1"/>
                </a:solidFill>
              </a:rPr>
              <a:t>Await</a:t>
            </a:r>
            <a:r>
              <a:rPr lang="en-US" altLang="ko-KR" dirty="0"/>
              <a:t> </a:t>
            </a:r>
            <a:r>
              <a:rPr lang="ko-KR" altLang="en-US" dirty="0"/>
              <a:t>키워드 사용이 가능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Await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00B050"/>
                </a:solidFill>
              </a:rPr>
              <a:t>promise</a:t>
            </a:r>
            <a:r>
              <a:rPr lang="en-US" altLang="ko-KR" dirty="0"/>
              <a:t> </a:t>
            </a:r>
            <a:r>
              <a:rPr lang="ko-KR" altLang="en-US" dirty="0"/>
              <a:t>가 결과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70C0"/>
                </a:solidFill>
              </a:rPr>
              <a:t>resolve, reject</a:t>
            </a:r>
            <a:r>
              <a:rPr lang="en-US" altLang="ko-KR" dirty="0"/>
              <a:t>)</a:t>
            </a:r>
            <a:r>
              <a:rPr lang="ko-KR" altLang="en-US" dirty="0"/>
              <a:t>를 가져다 줄 때 까지 기다립니다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D1375-8D3A-E7B7-F0EB-126E0451B398}"/>
              </a:ext>
            </a:extLst>
          </p:cNvPr>
          <p:cNvSpPr txBox="1"/>
          <p:nvPr/>
        </p:nvSpPr>
        <p:spPr>
          <a:xfrm>
            <a:off x="789215" y="2902721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383789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Async, Await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적용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async</a:t>
            </a:r>
            <a:r>
              <a:rPr lang="en-US" altLang="ko-KR" dirty="0"/>
              <a:t> </a:t>
            </a:r>
            <a:r>
              <a:rPr lang="ko-KR" altLang="en-US" dirty="0"/>
              <a:t>는 함수를 정의하는 상황에서 쓰이므로 함수 정의 후</a:t>
            </a:r>
            <a:r>
              <a:rPr lang="en-US" altLang="ko-KR" dirty="0"/>
              <a:t>,</a:t>
            </a:r>
            <a:r>
              <a:rPr lang="ko-KR" altLang="en-US" dirty="0"/>
              <a:t> 해당 함수를 외부에서 한번 사용해 줘야합니다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839741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1C71F0-6382-45EB-C8D3-9252FC143067}"/>
              </a:ext>
            </a:extLst>
          </p:cNvPr>
          <p:cNvSpPr txBox="1"/>
          <p:nvPr/>
        </p:nvSpPr>
        <p:spPr>
          <a:xfrm>
            <a:off x="0" y="124071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Await</a:t>
            </a:r>
          </a:p>
        </p:txBody>
      </p:sp>
      <p:pic>
        <p:nvPicPr>
          <p:cNvPr id="4098" name="Picture 2" descr="멈춰!'…사실은 효과적인 학교폭력 예방 프로그램입니다” - 국민일보">
            <a:extLst>
              <a:ext uri="{FF2B5EF4-FFF2-40B4-BE49-F238E27FC236}">
                <a16:creationId xmlns:a16="http://schemas.microsoft.com/office/drawing/2014/main" id="{0304A069-0FDC-D2BD-36C4-D0391AA02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86038"/>
            <a:ext cx="6096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4718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8F737F-43BC-76F2-27EB-E1CC16514975}"/>
              </a:ext>
            </a:extLst>
          </p:cNvPr>
          <p:cNvSpPr txBox="1"/>
          <p:nvPr/>
        </p:nvSpPr>
        <p:spPr>
          <a:xfrm>
            <a:off x="389825" y="197346"/>
            <a:ext cx="107449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상품을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 골라서 점원에게 주었습니다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계산이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포켓몬빵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원을 지불하였습니다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asyncFunc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asyncFunc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D630A-87E5-D88B-CA21-FF5639953077}"/>
              </a:ext>
            </a:extLst>
          </p:cNvPr>
          <p:cNvSpPr txBox="1"/>
          <p:nvPr/>
        </p:nvSpPr>
        <p:spPr>
          <a:xfrm>
            <a:off x="8270892" y="5807335"/>
            <a:ext cx="269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backend/async.js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80364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 / Await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콜백지옥 탈출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94648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149256-A5A0-A4AE-E82D-D4FE1178A4DF}"/>
              </a:ext>
            </a:extLst>
          </p:cNvPr>
          <p:cNvSpPr txBox="1"/>
          <p:nvPr/>
        </p:nvSpPr>
        <p:spPr>
          <a:xfrm>
            <a:off x="740229" y="895925"/>
            <a:ext cx="72136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9F06C1-48CD-70DB-AB83-43EC3B39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46" y="895924"/>
            <a:ext cx="2854454" cy="52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957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2 뮤지컬 지킬앤하이드 줄거리, 지금이순간 (조승우, 홍광호) : 네이버 블로그">
            <a:extLst>
              <a:ext uri="{FF2B5EF4-FFF2-40B4-BE49-F238E27FC236}">
                <a16:creationId xmlns:a16="http://schemas.microsoft.com/office/drawing/2014/main" id="{B7CC8F42-20D5-A0BA-27BB-6AC3FDB4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59" y="79892"/>
            <a:ext cx="4507684" cy="66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de.js] Express">
            <a:extLst>
              <a:ext uri="{FF2B5EF4-FFF2-40B4-BE49-F238E27FC236}">
                <a16:creationId xmlns:a16="http://schemas.microsoft.com/office/drawing/2014/main" id="{AC5638AC-88F1-198C-4ACE-27E188266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" y="1700781"/>
            <a:ext cx="5617834" cy="2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0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3048000" y="414080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http://expressjs.com/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02508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7C067-34FC-742A-E9A6-363EE0C55160}"/>
              </a:ext>
            </a:extLst>
          </p:cNvPr>
          <p:cNvSpPr txBox="1"/>
          <p:nvPr/>
        </p:nvSpPr>
        <p:spPr>
          <a:xfrm>
            <a:off x="2026023" y="4158734"/>
            <a:ext cx="8139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https://www.postman.com/downloads/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0" name="Picture 2" descr="Postman API Platform | Sign Up for Free">
            <a:extLst>
              <a:ext uri="{FF2B5EF4-FFF2-40B4-BE49-F238E27FC236}">
                <a16:creationId xmlns:a16="http://schemas.microsoft.com/office/drawing/2014/main" id="{D30A0602-6FA6-27B8-5416-FC65267C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63" y="234763"/>
            <a:ext cx="2589119" cy="258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2015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서버 테스트를 하는 프로그램 중</a:t>
            </a:r>
            <a:r>
              <a:rPr lang="en-US" altLang="ko-KR" dirty="0"/>
              <a:t>, </a:t>
            </a:r>
            <a:r>
              <a:rPr lang="ko-KR" altLang="en-US" dirty="0"/>
              <a:t>제일 유명한 프로그램 입니다</a:t>
            </a:r>
            <a:r>
              <a:rPr lang="en-US" altLang="ko-KR" dirty="0"/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서버 테스트는 요걸로 테스트를 할 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다운로드 해주시고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회원 가입 </a:t>
            </a:r>
            <a:r>
              <a:rPr lang="en-US" altLang="ko-KR" dirty="0">
                <a:sym typeface="Wingdings" panose="05000000000000000000" pitchFamily="2" charset="2"/>
              </a:rPr>
              <a:t>or </a:t>
            </a:r>
            <a:r>
              <a:rPr lang="ko-KR" altLang="en-US" dirty="0">
                <a:sym typeface="Wingdings" panose="05000000000000000000" pitchFamily="2" charset="2"/>
              </a:rPr>
              <a:t>구글 로그인 하면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2340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87323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0048829-A5F2-A5E1-D78B-9ECBF546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73" y="180521"/>
            <a:ext cx="6773220" cy="649695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A68C7E1-EC37-3F1A-70C7-DF8A77C5F584}"/>
              </a:ext>
            </a:extLst>
          </p:cNvPr>
          <p:cNvSpPr/>
          <p:nvPr/>
        </p:nvSpPr>
        <p:spPr>
          <a:xfrm rot="13476374">
            <a:off x="2473316" y="432590"/>
            <a:ext cx="654052" cy="582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B13E1EC-E3BD-C5D8-348C-4DAD0CF89E14}"/>
              </a:ext>
            </a:extLst>
          </p:cNvPr>
          <p:cNvSpPr/>
          <p:nvPr/>
        </p:nvSpPr>
        <p:spPr>
          <a:xfrm rot="13476374">
            <a:off x="3073951" y="1589036"/>
            <a:ext cx="654052" cy="582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6215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20B3F5-0806-3246-A1BE-6A67DCFA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88" y="0"/>
            <a:ext cx="5608794" cy="54552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5C6A5B-E894-DCB5-3E22-0D3EA97A9728}"/>
              </a:ext>
            </a:extLst>
          </p:cNvPr>
          <p:cNvSpPr/>
          <p:nvPr/>
        </p:nvSpPr>
        <p:spPr>
          <a:xfrm>
            <a:off x="1035288" y="4413183"/>
            <a:ext cx="3352154" cy="10420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33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3275760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사전적인 의미로는 서로 다른 어플리케이션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r>
              <a:rPr lang="ko-KR" altLang="en-US" dirty="0"/>
              <a:t>이 서로 통신을 하는데 사용되는 소프트웨어를 뜻합니다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양쪽 어플리케이션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가운데에서 역할을 하는 </a:t>
            </a:r>
            <a:r>
              <a:rPr lang="ko-KR" altLang="en-US" dirty="0" err="1">
                <a:sym typeface="Wingdings" panose="05000000000000000000" pitchFamily="2" charset="2"/>
              </a:rPr>
              <a:t>소프트웨어죠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서비스 구성을 위한 다양한 상황에 맞는 여러가지 서비스를 미들웨어 형태로 제공을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 Express </a:t>
            </a:r>
            <a:r>
              <a:rPr lang="ko-KR" altLang="en-US" dirty="0">
                <a:sym typeface="Wingdings" panose="05000000000000000000" pitchFamily="2" charset="2"/>
              </a:rPr>
              <a:t>에서의 미들웨어는 서버에 들어온 요청이 들어와서 응답으로 나갈 때 까지 거치는 모든 함수 또는 기능을 의미한다고 생각하시면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449519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 err="1">
                <a:sym typeface="Wingdings" panose="05000000000000000000" pitchFamily="2" charset="2"/>
              </a:rPr>
              <a:t>app.method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함수를 이용해서 미들웨어를 사용합니다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‘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요청 주소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‘</a:t>
            </a:r>
            <a:r>
              <a:rPr lang="en-US" altLang="ko-KR" dirty="0">
                <a:sym typeface="Wingdings" panose="05000000000000000000" pitchFamily="2" charset="2"/>
              </a:rPr>
              <a:t>, (req, res, next) =&gt; {}); </a:t>
            </a:r>
            <a:r>
              <a:rPr lang="ko-KR" altLang="en-US" dirty="0">
                <a:sym typeface="Wingdings" panose="05000000000000000000" pitchFamily="2" charset="2"/>
              </a:rPr>
              <a:t>의 형태로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209688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95B7EC-7D39-15AF-0756-9EA2C2882818}"/>
              </a:ext>
            </a:extLst>
          </p:cNvPr>
          <p:cNvSpPr txBox="1"/>
          <p:nvPr/>
        </p:nvSpPr>
        <p:spPr>
          <a:xfrm>
            <a:off x="580937" y="447487"/>
            <a:ext cx="8336559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@ts-check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express!'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CC8AC4-2C2F-712B-88BD-E5AB3632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14" y="447487"/>
            <a:ext cx="4055363" cy="29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callback </a:t>
            </a:r>
            <a:r>
              <a:rPr lang="ko-KR" altLang="en-US" dirty="0">
                <a:sym typeface="Wingdings" panose="05000000000000000000" pitchFamily="2" charset="2"/>
              </a:rPr>
              <a:t>함수로서 해당 함수가 호출 되면 현재 미들웨어를 종료하고 다음 미들웨어를 실행 시킵니다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6425101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7C6A6-D9A9-2010-09E9-8EACC3442DBE}"/>
              </a:ext>
            </a:extLst>
          </p:cNvPr>
          <p:cNvSpPr txBox="1"/>
          <p:nvPr/>
        </p:nvSpPr>
        <p:spPr>
          <a:xfrm>
            <a:off x="228600" y="197346"/>
            <a:ext cx="8865066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res.send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3'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EF3AE-7BD3-CA4E-CCCE-9B72CC5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41" y="1241612"/>
            <a:ext cx="5205050" cy="10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제주여행] 정방폭포, 푸른 바다와 어우러진 웅장한 물줄기">
            <a:extLst>
              <a:ext uri="{FF2B5EF4-FFF2-40B4-BE49-F238E27FC236}">
                <a16:creationId xmlns:a16="http://schemas.microsoft.com/office/drawing/2014/main" id="{00D2957C-B400-5943-CC1B-5CC0B046E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5" y="1328390"/>
            <a:ext cx="7730674" cy="515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842CB06-A078-D4EC-59D4-1622156360AF}"/>
              </a:ext>
            </a:extLst>
          </p:cNvPr>
          <p:cNvSpPr/>
          <p:nvPr/>
        </p:nvSpPr>
        <p:spPr>
          <a:xfrm>
            <a:off x="9102055" y="1328390"/>
            <a:ext cx="1275126" cy="5109424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9072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0E4004-6D7C-5E51-6128-38B3CC8D9AF9}"/>
              </a:ext>
            </a:extLst>
          </p:cNvPr>
          <p:cNvSpPr txBox="1"/>
          <p:nvPr/>
        </p:nvSpPr>
        <p:spPr>
          <a:xfrm>
            <a:off x="446714" y="342381"/>
            <a:ext cx="857984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res.send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E9D6E2-6473-F7A2-ABF7-129C7105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3" y="5636587"/>
            <a:ext cx="6613659" cy="8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5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JSP] 1. JSP이란? · linked2ev">
            <a:extLst>
              <a:ext uri="{FF2B5EF4-FFF2-40B4-BE49-F238E27FC236}">
                <a16:creationId xmlns:a16="http://schemas.microsoft.com/office/drawing/2014/main" id="{991D0A3B-BE92-A350-EDC7-42BEDCEF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18" y="1642363"/>
            <a:ext cx="2186981" cy="40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ode.js - 위키백과, 우리 모두의 백과사전">
            <a:extLst>
              <a:ext uri="{FF2B5EF4-FFF2-40B4-BE49-F238E27FC236}">
                <a16:creationId xmlns:a16="http://schemas.microsoft.com/office/drawing/2014/main" id="{A0DD14B7-05DA-D52E-01E2-4B228876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34" y="785452"/>
            <a:ext cx="3965907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D84EC35-C929-6BEA-5E79-3D48D0570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556" y="4078649"/>
            <a:ext cx="5305425" cy="15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8439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Middleware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Next(?)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를 상용해서 다음 미들웨어를 실행 시킬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이전 미들웨어에서 처리한 값을 전달 하고 싶을 때가 생깁니다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</a:t>
            </a:r>
            <a:r>
              <a:rPr lang="en-US" altLang="ko-KR" dirty="0">
                <a:sym typeface="Wingdings" panose="05000000000000000000" pitchFamily="2" charset="2"/>
              </a:rPr>
              <a:t>, global </a:t>
            </a:r>
            <a:r>
              <a:rPr lang="ko-KR" altLang="en-US" dirty="0">
                <a:sym typeface="Wingdings" panose="05000000000000000000" pitchFamily="2" charset="2"/>
              </a:rPr>
              <a:t>영역에서 변수를 하나 만들어서 전달해도 되지만 </a:t>
            </a:r>
            <a:r>
              <a:rPr lang="en-US" altLang="ko-KR" dirty="0">
                <a:sym typeface="Wingdings" panose="05000000000000000000" pitchFamily="2" charset="2"/>
              </a:rPr>
              <a:t>global </a:t>
            </a:r>
            <a:r>
              <a:rPr lang="ko-KR" altLang="en-US" dirty="0">
                <a:sym typeface="Wingdings" panose="05000000000000000000" pitchFamily="2" charset="2"/>
              </a:rPr>
              <a:t>변수는 보통 사용을 </a:t>
            </a:r>
            <a:r>
              <a:rPr lang="ko-KR" altLang="en-US" dirty="0" err="1">
                <a:sym typeface="Wingdings" panose="05000000000000000000" pitchFamily="2" charset="2"/>
              </a:rPr>
              <a:t>안하는</a:t>
            </a:r>
            <a:r>
              <a:rPr lang="ko-KR" altLang="en-US" dirty="0">
                <a:sym typeface="Wingdings" panose="05000000000000000000" pitchFamily="2" charset="2"/>
              </a:rPr>
              <a:t> 것이 좋습니다</a:t>
            </a:r>
            <a:r>
              <a:rPr lang="en-US" altLang="ko-KR" dirty="0">
                <a:sym typeface="Wingdings" panose="05000000000000000000" pitchFamily="2" charset="2"/>
              </a:rPr>
              <a:t>.  </a:t>
            </a:r>
            <a:r>
              <a:rPr lang="ko-KR" altLang="en-US" dirty="0">
                <a:sym typeface="Wingdings" panose="05000000000000000000" pitchFamily="2" charset="2"/>
              </a:rPr>
              <a:t>변수가 언제 어디에서 변경이 되어 문제를 발생 시킬지 예측이 어렵기 때문이죠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때에는</a:t>
            </a:r>
            <a:r>
              <a:rPr lang="en-US" altLang="ko-KR" dirty="0">
                <a:sym typeface="Wingdings" panose="05000000000000000000" pitchFamily="2" charset="2"/>
              </a:rPr>
              <a:t> req </a:t>
            </a:r>
            <a:r>
              <a:rPr lang="ko-KR" altLang="en-US" dirty="0">
                <a:sym typeface="Wingdings" panose="05000000000000000000" pitchFamily="2" charset="2"/>
              </a:rPr>
              <a:t>객체에 필드를 추가해서 전달하는 방법이 많이 사용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다만 이 방법도 </a:t>
            </a:r>
            <a:r>
              <a:rPr lang="ko-KR" altLang="en-US" dirty="0" err="1">
                <a:sym typeface="Wingdings" panose="05000000000000000000" pitchFamily="2" charset="2"/>
              </a:rPr>
              <a:t>정석적인</a:t>
            </a:r>
            <a:r>
              <a:rPr lang="ko-KR" altLang="en-US" dirty="0">
                <a:sym typeface="Wingdings" panose="05000000000000000000" pitchFamily="2" charset="2"/>
              </a:rPr>
              <a:t> 방법은 아니므로 급할 때만 사용하세요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637746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515C3-B7FB-20E3-7F8F-9C918E5679B7}"/>
              </a:ext>
            </a:extLst>
          </p:cNvPr>
          <p:cNvSpPr txBox="1"/>
          <p:nvPr/>
        </p:nvSpPr>
        <p:spPr>
          <a:xfrm>
            <a:off x="480270" y="405218"/>
            <a:ext cx="8596618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Requsted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at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5353327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당연히 서버 통신이므로 </a:t>
            </a:r>
            <a:r>
              <a:rPr lang="en-US" altLang="ko-KR" dirty="0">
                <a:sym typeface="Wingdings" panose="05000000000000000000" pitchFamily="2" charset="2"/>
              </a:rPr>
              <a:t>Promise </a:t>
            </a:r>
            <a:r>
              <a:rPr lang="ko-KR" altLang="en-US" dirty="0">
                <a:sym typeface="Wingdings" panose="05000000000000000000" pitchFamily="2" charset="2"/>
              </a:rPr>
              <a:t>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Fs </a:t>
            </a:r>
            <a:r>
              <a:rPr lang="ko-KR" altLang="en-US" dirty="0">
                <a:sym typeface="Wingdings" panose="05000000000000000000" pitchFamily="2" charset="2"/>
              </a:rPr>
              <a:t>을 이용해서 간단하게 </a:t>
            </a:r>
            <a:r>
              <a:rPr lang="en-US" altLang="ko-KR" dirty="0">
                <a:sym typeface="Wingdings" panose="05000000000000000000" pitchFamily="2" charset="2"/>
              </a:rPr>
              <a:t>Promise </a:t>
            </a:r>
            <a:r>
              <a:rPr lang="ko-KR" altLang="en-US" dirty="0">
                <a:sym typeface="Wingdings" panose="05000000000000000000" pitchFamily="2" charset="2"/>
              </a:rPr>
              <a:t>상황을 만들어서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사용이 직관적인 </a:t>
            </a:r>
            <a:r>
              <a:rPr lang="en-US" altLang="ko-KR" dirty="0">
                <a:sym typeface="Wingdings" panose="05000000000000000000" pitchFamily="2" charset="2"/>
              </a:rPr>
              <a:t>Async / Await </a:t>
            </a:r>
            <a:r>
              <a:rPr lang="ko-KR" altLang="en-US" dirty="0">
                <a:sym typeface="Wingdings" panose="05000000000000000000" pitchFamily="2" charset="2"/>
              </a:rPr>
              <a:t>을 이용해서 구현합니다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 참에 </a:t>
            </a:r>
            <a:r>
              <a:rPr lang="en-US" altLang="ko-KR" dirty="0">
                <a:sym typeface="Wingdings" panose="05000000000000000000" pitchFamily="2" charset="2"/>
              </a:rPr>
              <a:t>promise {&lt;pending&gt;} </a:t>
            </a:r>
            <a:r>
              <a:rPr lang="ko-KR" altLang="en-US" dirty="0">
                <a:sym typeface="Wingdings" panose="05000000000000000000" pitchFamily="2" charset="2"/>
              </a:rPr>
              <a:t>상태도 체험해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08220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03403-638B-303D-116D-6CFC4AE87904}"/>
              </a:ext>
            </a:extLst>
          </p:cNvPr>
          <p:cNvSpPr txBox="1"/>
          <p:nvPr/>
        </p:nvSpPr>
        <p:spPr>
          <a:xfrm>
            <a:off x="446713" y="287447"/>
            <a:ext cx="9385183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1'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package.json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'Middleware 2'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Requsted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at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reqTime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64696857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5366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서버의 기본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19125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 메소드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89930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B8BC5-2737-B493-7C07-8A7F1CCCDB59}"/>
              </a:ext>
            </a:extLst>
          </p:cNvPr>
          <p:cNvSpPr txBox="1"/>
          <p:nvPr/>
        </p:nvSpPr>
        <p:spPr>
          <a:xfrm>
            <a:off x="1424294" y="428178"/>
            <a:ext cx="103105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</a:p>
          <a:p>
            <a:r>
              <a:rPr lang="en-US" altLang="ko-KR" sz="9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</a:p>
          <a:p>
            <a:r>
              <a:rPr lang="en-US" altLang="ko-KR" sz="9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</a:t>
            </a:r>
          </a:p>
          <a:p>
            <a:r>
              <a:rPr lang="en-US" altLang="ko-KR" sz="9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9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3FD6E-9B87-9261-8FAE-68665799F3F9}"/>
              </a:ext>
            </a:extLst>
          </p:cNvPr>
          <p:cNvSpPr txBox="1"/>
          <p:nvPr/>
        </p:nvSpPr>
        <p:spPr>
          <a:xfrm>
            <a:off x="2302945" y="723900"/>
            <a:ext cx="2282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reate</a:t>
            </a:r>
            <a:endParaRPr lang="ko-KR" altLang="en-US" sz="66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17C11-E2EC-A031-6FA4-FC8FC1107937}"/>
              </a:ext>
            </a:extLst>
          </p:cNvPr>
          <p:cNvSpPr txBox="1"/>
          <p:nvPr/>
        </p:nvSpPr>
        <p:spPr>
          <a:xfrm>
            <a:off x="2302945" y="2238375"/>
            <a:ext cx="16321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ead</a:t>
            </a:r>
            <a:endParaRPr lang="ko-KR" altLang="en-US" sz="66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21BF5-03F0-E5DA-74F9-5A3142298B96}"/>
              </a:ext>
            </a:extLst>
          </p:cNvPr>
          <p:cNvSpPr txBox="1"/>
          <p:nvPr/>
        </p:nvSpPr>
        <p:spPr>
          <a:xfrm>
            <a:off x="2302945" y="3648075"/>
            <a:ext cx="2461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pdate</a:t>
            </a:r>
            <a:endParaRPr lang="ko-KR" altLang="en-US" sz="6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E2A8-CCF7-8A59-BDB5-E45B2A5C9041}"/>
              </a:ext>
            </a:extLst>
          </p:cNvPr>
          <p:cNvSpPr txBox="1"/>
          <p:nvPr/>
        </p:nvSpPr>
        <p:spPr>
          <a:xfrm>
            <a:off x="2302945" y="5162550"/>
            <a:ext cx="21563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elete</a:t>
            </a:r>
            <a:endParaRPr lang="ko-KR" altLang="en-US" sz="6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06DAB26-81B8-FE1E-3330-C9563893320E}"/>
              </a:ext>
            </a:extLst>
          </p:cNvPr>
          <p:cNvSpPr/>
          <p:nvPr/>
        </p:nvSpPr>
        <p:spPr>
          <a:xfrm>
            <a:off x="5069027" y="1058823"/>
            <a:ext cx="542925" cy="43815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28720-AB5F-E4C8-BD36-0844B7BA80F7}"/>
              </a:ext>
            </a:extLst>
          </p:cNvPr>
          <p:cNvSpPr txBox="1"/>
          <p:nvPr/>
        </p:nvSpPr>
        <p:spPr>
          <a:xfrm>
            <a:off x="6096000" y="554623"/>
            <a:ext cx="30171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</a:t>
            </a:r>
            <a:endParaRPr lang="ko-KR" altLang="en-US" sz="88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16793-9262-60B6-670B-1EC0AF036B85}"/>
              </a:ext>
            </a:extLst>
          </p:cNvPr>
          <p:cNvSpPr txBox="1"/>
          <p:nvPr/>
        </p:nvSpPr>
        <p:spPr>
          <a:xfrm>
            <a:off x="6096000" y="2069098"/>
            <a:ext cx="22605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</a:t>
            </a:r>
            <a:endParaRPr lang="ko-KR" altLang="en-US" sz="88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D24510-BF68-22FC-E707-42FFC250FDAD}"/>
              </a:ext>
            </a:extLst>
          </p:cNvPr>
          <p:cNvSpPr/>
          <p:nvPr/>
        </p:nvSpPr>
        <p:spPr>
          <a:xfrm>
            <a:off x="5069027" y="2573298"/>
            <a:ext cx="542925" cy="4381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A34BA3A-1C6C-2A37-558A-8D28D5FF4090}"/>
              </a:ext>
            </a:extLst>
          </p:cNvPr>
          <p:cNvSpPr/>
          <p:nvPr/>
        </p:nvSpPr>
        <p:spPr>
          <a:xfrm>
            <a:off x="5069027" y="3982998"/>
            <a:ext cx="542925" cy="43815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1A796-ECFC-02D8-D5DF-D9FE3DC1FD7E}"/>
              </a:ext>
            </a:extLst>
          </p:cNvPr>
          <p:cNvSpPr txBox="1"/>
          <p:nvPr/>
        </p:nvSpPr>
        <p:spPr>
          <a:xfrm>
            <a:off x="6096000" y="3478798"/>
            <a:ext cx="22974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PUT</a:t>
            </a:r>
            <a:endParaRPr lang="ko-KR" altLang="en-US" sz="88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FE719-717C-0333-F3BB-D8FDBE936449}"/>
              </a:ext>
            </a:extLst>
          </p:cNvPr>
          <p:cNvSpPr txBox="1"/>
          <p:nvPr/>
        </p:nvSpPr>
        <p:spPr>
          <a:xfrm>
            <a:off x="6059131" y="4993273"/>
            <a:ext cx="42450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DELETE</a:t>
            </a:r>
            <a:endParaRPr lang="ko-KR" altLang="en-US" sz="8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7D7E72F-78E8-E657-79AF-09809A664E71}"/>
              </a:ext>
            </a:extLst>
          </p:cNvPr>
          <p:cNvSpPr/>
          <p:nvPr/>
        </p:nvSpPr>
        <p:spPr>
          <a:xfrm>
            <a:off x="5069027" y="5497473"/>
            <a:ext cx="542925" cy="4381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8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393922-FC38-F78E-C1FB-8FAAC586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26" y="304800"/>
            <a:ext cx="2057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6863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9BFA05D-3B6F-B5B4-93E5-35687A43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15" y="381000"/>
            <a:ext cx="8763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4568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 Status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100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정보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리퀘스트를</a:t>
            </a:r>
            <a:r>
              <a:rPr lang="ko-KR" altLang="en-US" dirty="0">
                <a:sym typeface="Wingdings" panose="05000000000000000000" pitchFamily="2" charset="2"/>
              </a:rPr>
              <a:t> 받고 처리 중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성공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리퀘스트를</a:t>
            </a:r>
            <a:r>
              <a:rPr lang="ko-KR" altLang="en-US" dirty="0">
                <a:sym typeface="Wingdings" panose="05000000000000000000" pitchFamily="2" charset="2"/>
              </a:rPr>
              <a:t> 정상 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300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리디렉션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처리 완료를 위해서는 추가 동작 필요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400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클라이언트 에러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클라이언트에서 요청을 잘못 보냄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500 </a:t>
            </a:r>
            <a:r>
              <a:rPr lang="ko-KR" altLang="en-US" dirty="0" err="1">
                <a:sym typeface="Wingdings" panose="05000000000000000000" pitchFamily="2" charset="2"/>
              </a:rPr>
              <a:t>번대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서버 에러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 err="1">
                <a:sym typeface="Wingdings" panose="05000000000000000000" pitchFamily="2" charset="2"/>
              </a:rPr>
              <a:t>리퀘스트는</a:t>
            </a:r>
            <a:r>
              <a:rPr lang="ko-KR" altLang="en-US" dirty="0">
                <a:sym typeface="Wingdings" panose="05000000000000000000" pitchFamily="2" charset="2"/>
              </a:rPr>
              <a:t> 잘 들어 갔지만 서버에서 처리를 못함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936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1C3955-2995-61BC-418F-7E57680EE16C}"/>
              </a:ext>
            </a:extLst>
          </p:cNvPr>
          <p:cNvSpPr/>
          <p:nvPr/>
        </p:nvSpPr>
        <p:spPr>
          <a:xfrm>
            <a:off x="1625600" y="1168400"/>
            <a:ext cx="8940800" cy="4521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 목록</a:t>
            </a:r>
            <a:endParaRPr lang="en-US" altLang="ko-KR" sz="7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7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endParaRPr lang="ko-KR" altLang="en-US" sz="7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39461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751D3EB-DE2B-C024-23DC-5FFC6F6E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866775"/>
            <a:ext cx="10563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4731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요청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6174259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요청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여러분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설계를 할 때 모든 요청을 예상해서 </a:t>
            </a:r>
            <a:r>
              <a:rPr lang="en-US" altLang="ko-KR" dirty="0" err="1">
                <a:sym typeface="Wingdings" panose="05000000000000000000" pitchFamily="2" charset="2"/>
              </a:rPr>
              <a:t>api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를 만들어 놓을 수는 없겠죠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회원 가입을 하는 과정이라면 회원 가입을 하는 유저의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Password</a:t>
            </a:r>
            <a:r>
              <a:rPr lang="ko-KR" altLang="en-US" dirty="0">
                <a:sym typeface="Wingdings" panose="05000000000000000000" pitchFamily="2" charset="2"/>
              </a:rPr>
              <a:t>는 프론트에서 받을 수 밖에 없겠죠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677740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EDB5D1-6D45-051B-772B-0C6C0B7B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85" y="560231"/>
            <a:ext cx="5297429" cy="499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3320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백엔드에서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받는 방법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86430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Req.Params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19276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보통 요청은 주소로 들어오죠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그렇기 때문에 프론트에서 받아야 하는 정보는 주소 값에 담아서 보냅니다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받을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olidFill>
                  <a:schemeClr val="accent2"/>
                </a:solidFill>
                <a:sym typeface="Wingdings" panose="05000000000000000000" pitchFamily="2" charset="2"/>
              </a:rPr>
              <a:t>파라미터명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을 미리 정의해 두면 해당 내용은 </a:t>
            </a:r>
            <a:r>
              <a:rPr lang="en-US" altLang="ko-KR" dirty="0" err="1">
                <a:sym typeface="Wingdings" panose="05000000000000000000" pitchFamily="2" charset="2"/>
              </a:rPr>
              <a:t>req.params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 담겨서 전달이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FA2B6-31C0-387B-3D39-851AD271C340}"/>
              </a:ext>
            </a:extLst>
          </p:cNvPr>
          <p:cNvSpPr txBox="1"/>
          <p:nvPr/>
        </p:nvSpPr>
        <p:spPr>
          <a:xfrm>
            <a:off x="828675" y="2828835"/>
            <a:ext cx="80581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`ID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번호가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 회원 정보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764891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EC86A7-09AD-2EED-A871-8F749471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89" y="272518"/>
            <a:ext cx="4902486" cy="53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687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물론 여러 개를 받을 수도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Req.params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 객체에 담겨서 전달이 되어서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편리하게 사용이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024FF-A94D-2B78-123D-FCF2E9A8B694}"/>
              </a:ext>
            </a:extLst>
          </p:cNvPr>
          <p:cNvSpPr txBox="1"/>
          <p:nvPr/>
        </p:nvSpPr>
        <p:spPr>
          <a:xfrm>
            <a:off x="685800" y="2175986"/>
            <a:ext cx="699135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'/:id/:name/:gender'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A2D88A-8778-C55D-A49A-CECF9013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23093"/>
            <a:ext cx="7181850" cy="9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1365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EB0068-B6F5-60A1-9F5E-1690C680E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9" y="192946"/>
            <a:ext cx="4625632" cy="61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8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What is an API? | API Definition | RapidAPI">
            <a:extLst>
              <a:ext uri="{FF2B5EF4-FFF2-40B4-BE49-F238E27FC236}">
                <a16:creationId xmlns:a16="http://schemas.microsoft.com/office/drawing/2014/main" id="{1961D73B-6896-178D-967B-A20C8319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98" y="753341"/>
            <a:ext cx="8058455" cy="53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37429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Params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여러 개를 받을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어떤 값을 전달하는지 보내는 쪽에서 인지 시키기 위해서 이렇게 사용도 가능합니다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024FF-A94D-2B78-123D-FCF2E9A8B694}"/>
              </a:ext>
            </a:extLst>
          </p:cNvPr>
          <p:cNvSpPr txBox="1"/>
          <p:nvPr/>
        </p:nvSpPr>
        <p:spPr>
          <a:xfrm>
            <a:off x="685799" y="2828835"/>
            <a:ext cx="842962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'/id/:id/name/:name/gender/:gender'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73F2D-5087-8ACC-30E5-B00DB8D1C35F}"/>
              </a:ext>
            </a:extLst>
          </p:cNvPr>
          <p:cNvSpPr txBox="1"/>
          <p:nvPr/>
        </p:nvSpPr>
        <p:spPr>
          <a:xfrm>
            <a:off x="685799" y="4376261"/>
            <a:ext cx="280035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"id"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"1"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"name"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"tetz"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"gender"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"male"</a:t>
            </a:r>
            <a:endParaRPr lang="en-US" altLang="ko-KR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53814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DA782-1BA6-E928-33CB-02530ACA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7" y="226503"/>
            <a:ext cx="4365074" cy="56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9584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40487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받는 방법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Query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Params </a:t>
            </a:r>
            <a:r>
              <a:rPr lang="ko-KR" altLang="en-US" dirty="0">
                <a:sym typeface="Wingdings" panose="05000000000000000000" pitchFamily="2" charset="2"/>
              </a:rPr>
              <a:t>의 약점은 정의 된 형태로만 데이터를 받을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하지만 막 보내고 싶다면</a:t>
            </a:r>
            <a:r>
              <a:rPr lang="en-US" altLang="ko-KR" dirty="0">
                <a:sym typeface="Wingdings" panose="05000000000000000000" pitchFamily="2" charset="2"/>
              </a:rPr>
              <a:t>!? Query </a:t>
            </a:r>
            <a:r>
              <a:rPr lang="ko-KR" altLang="en-US" dirty="0">
                <a:sym typeface="Wingdings" panose="05000000000000000000" pitchFamily="2" charset="2"/>
              </a:rPr>
              <a:t>를 쓰면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Query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를 붙인 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필드명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ko-KR" altLang="en-US" dirty="0">
                <a:sym typeface="Wingdings" panose="05000000000000000000" pitchFamily="2" charset="2"/>
              </a:rPr>
              <a:t>값 으로 사용하면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여러 개를 보내고 싶으면</a:t>
            </a:r>
            <a:r>
              <a:rPr lang="en-US" altLang="ko-KR" dirty="0">
                <a:sym typeface="Wingdings" panose="05000000000000000000" pitchFamily="2" charset="2"/>
              </a:rPr>
              <a:t>, &amp;</a:t>
            </a:r>
            <a:r>
              <a:rPr lang="ko-KR" altLang="en-US" dirty="0">
                <a:sym typeface="Wingdings" panose="05000000000000000000" pitchFamily="2" charset="2"/>
              </a:rPr>
              <a:t> 로 묶어서 여러 개를 보낼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259196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0483F6-9D1A-D893-18EC-A25A8D739711}"/>
              </a:ext>
            </a:extLst>
          </p:cNvPr>
          <p:cNvSpPr txBox="1"/>
          <p:nvPr/>
        </p:nvSpPr>
        <p:spPr>
          <a:xfrm>
            <a:off x="762000" y="60951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5C2E8A-8FE5-E4CE-16FB-150EB242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91046"/>
            <a:ext cx="7848876" cy="22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259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req.params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req.query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Parameter</a:t>
            </a:r>
            <a:r>
              <a:rPr lang="ko-KR" altLang="en-US" dirty="0">
                <a:sym typeface="Wingdings" panose="05000000000000000000" pitchFamily="2" charset="2"/>
              </a:rPr>
              <a:t> 방식과 </a:t>
            </a:r>
            <a:r>
              <a:rPr lang="en-US" altLang="ko-KR" dirty="0">
                <a:sym typeface="Wingdings" panose="05000000000000000000" pitchFamily="2" charset="2"/>
              </a:rPr>
              <a:t>Query </a:t>
            </a:r>
            <a:r>
              <a:rPr lang="ko-KR" altLang="en-US" dirty="0">
                <a:sym typeface="Wingdings" panose="05000000000000000000" pitchFamily="2" charset="2"/>
              </a:rPr>
              <a:t>방식으로 </a:t>
            </a:r>
            <a:r>
              <a:rPr lang="en-US" altLang="ko-KR" dirty="0">
                <a:sym typeface="Wingdings" panose="05000000000000000000" pitchFamily="2" charset="2"/>
              </a:rPr>
              <a:t>email, password, name, gender </a:t>
            </a:r>
            <a:r>
              <a:rPr lang="ko-KR" altLang="en-US" dirty="0">
                <a:sym typeface="Wingdings" panose="05000000000000000000" pitchFamily="2" charset="2"/>
              </a:rPr>
              <a:t>정보를 받아와서 출력하는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코드 작성하기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슬랙</a:t>
            </a:r>
            <a:r>
              <a:rPr lang="ko-KR" altLang="en-US" dirty="0">
                <a:sym typeface="Wingdings" panose="05000000000000000000" pitchFamily="2" charset="2"/>
              </a:rPr>
              <a:t> 과제 제출에 댓글로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코드와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각각 요청을 보내고 받은 </a:t>
            </a:r>
            <a:r>
              <a:rPr lang="en-US" altLang="ko-KR" dirty="0">
                <a:sym typeface="Wingdings" panose="05000000000000000000" pitchFamily="2" charset="2"/>
              </a:rPr>
              <a:t>postman</a:t>
            </a:r>
            <a:r>
              <a:rPr lang="ko-KR" altLang="en-US" dirty="0">
                <a:sym typeface="Wingdings" panose="05000000000000000000" pitchFamily="2" charset="2"/>
              </a:rPr>
              <a:t>의 스크린 샷을 보내주세요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7602741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262961944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프론트에서 </a:t>
            </a:r>
            <a:r>
              <a:rPr lang="ko-KR" altLang="en-US" dirty="0" err="1">
                <a:sym typeface="Wingdings" panose="05000000000000000000" pitchFamily="2" charset="2"/>
              </a:rPr>
              <a:t>백엔드로</a:t>
            </a:r>
            <a:r>
              <a:rPr lang="ko-KR" altLang="en-US" dirty="0">
                <a:sym typeface="Wingdings" panose="05000000000000000000" pitchFamily="2" charset="2"/>
              </a:rPr>
              <a:t> 요청을 보낼 때는 주소 값을 다르게 보내서 요청을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ko-KR" altLang="en-US" dirty="0" err="1">
                <a:sym typeface="Wingdings" panose="05000000000000000000" pitchFamily="2" charset="2"/>
              </a:rPr>
              <a:t>백엔드에서는</a:t>
            </a:r>
            <a:r>
              <a:rPr lang="ko-KR" altLang="en-US" dirty="0">
                <a:sym typeface="Wingdings" panose="05000000000000000000" pitchFamily="2" charset="2"/>
              </a:rPr>
              <a:t> 각각 주소에 따라서 각기 다른 역할을 해주면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이렇게 주소에 따라서 각기 다른 역할을 하도록 나누는 방법을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이라고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sym typeface="Wingdings" panose="05000000000000000000" pitchFamily="2" charset="2"/>
              </a:rPr>
              <a:t>app.</a:t>
            </a:r>
            <a:r>
              <a:rPr lang="ko-KR" altLang="en-US" dirty="0" err="1">
                <a:sym typeface="Wingdings" panose="05000000000000000000" pitchFamily="2" charset="2"/>
              </a:rPr>
              <a:t>메소드명</a:t>
            </a:r>
            <a:r>
              <a:rPr lang="en-US" altLang="ko-KR" dirty="0">
                <a:sym typeface="Wingdings" panose="05000000000000000000" pitchFamily="2" charset="2"/>
              </a:rPr>
              <a:t>(); </a:t>
            </a:r>
            <a:r>
              <a:rPr lang="ko-KR" altLang="en-US" dirty="0">
                <a:sym typeface="Wingdings" panose="05000000000000000000" pitchFamily="2" charset="2"/>
              </a:rPr>
              <a:t>의 형태로 요청 방식을 나누어 처리 할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887810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95945832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310AC-A23C-F131-83C9-54683773C77B}"/>
              </a:ext>
            </a:extLst>
          </p:cNvPr>
          <p:cNvSpPr txBox="1"/>
          <p:nvPr/>
        </p:nvSpPr>
        <p:spPr>
          <a:xfrm>
            <a:off x="495299" y="612844"/>
            <a:ext cx="637222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'PUT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 request'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42910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PI에 대해 잘 정리되어 있는 사이트들 :: 공부하는개미">
            <a:extLst>
              <a:ext uri="{FF2B5EF4-FFF2-40B4-BE49-F238E27FC236}">
                <a16:creationId xmlns:a16="http://schemas.microsoft.com/office/drawing/2014/main" id="{48E064CE-6DE2-B3D1-D14A-1F8F99C43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23074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Router()</a:t>
            </a:r>
          </a:p>
        </p:txBody>
      </p:sp>
    </p:spTree>
    <p:extLst>
      <p:ext uri="{BB962C8B-B14F-4D97-AF65-F5344CB8AC3E}">
        <p14:creationId xmlns:p14="http://schemas.microsoft.com/office/powerpoint/2010/main" val="94154092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Router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당연히 </a:t>
            </a:r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ym typeface="Wingdings" panose="05000000000000000000" pitchFamily="2" charset="2"/>
              </a:rPr>
              <a:t>Routing </a:t>
            </a:r>
            <a:r>
              <a:rPr lang="ko-KR" altLang="en-US" dirty="0">
                <a:sym typeface="Wingdings" panose="05000000000000000000" pitchFamily="2" charset="2"/>
              </a:rPr>
              <a:t>을 위한 미들웨어도 존재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Router() </a:t>
            </a:r>
            <a:r>
              <a:rPr lang="ko-KR" altLang="en-US" dirty="0">
                <a:sym typeface="Wingdings" panose="05000000000000000000" pitchFamily="2" charset="2"/>
              </a:rPr>
              <a:t>를 사용하면 특정 </a:t>
            </a:r>
            <a:r>
              <a:rPr lang="en-US" altLang="ko-KR" dirty="0" err="1">
                <a:sym typeface="Wingdings" panose="05000000000000000000" pitchFamily="2" charset="2"/>
              </a:rPr>
              <a:t>url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요청에 대한 것들을 묶어서 처리가 가능합니다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589540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73B86-3E5F-F845-BD09-A3C8DD52A006}"/>
              </a:ext>
            </a:extLst>
          </p:cNvPr>
          <p:cNvSpPr txBox="1"/>
          <p:nvPr/>
        </p:nvSpPr>
        <p:spPr>
          <a:xfrm>
            <a:off x="246742" y="58846"/>
            <a:ext cx="9492343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목록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특정 회원 정보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'/users'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express world!'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express server is running at port: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6654339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처리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4424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Express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이용해서 간단한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아래와 같은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GET Localhost:4000/users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목록을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GET Localhost:4000/users/:id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특정 회원 정보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POST Localhost:4000/</a:t>
            </a:r>
            <a:r>
              <a:rPr lang="en-US" altLang="ko-KR" dirty="0" err="1">
                <a:sym typeface="Wingdings" panose="05000000000000000000" pitchFamily="2" charset="2"/>
              </a:rPr>
              <a:t>users?id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회원 추가하기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449150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목록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GET Localhost:4000/users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위의 요청이 들어오면 회원 정보 </a:t>
            </a:r>
            <a:r>
              <a:rPr lang="en-US" altLang="ko-KR" dirty="0">
                <a:sym typeface="Wingdings" panose="05000000000000000000" pitchFamily="2" charset="2"/>
              </a:rPr>
              <a:t>Obj </a:t>
            </a:r>
            <a:r>
              <a:rPr lang="ko-KR" altLang="en-US" dirty="0">
                <a:sym typeface="Wingdings" panose="05000000000000000000" pitchFamily="2" charset="2"/>
              </a:rPr>
              <a:t>를 그대로 전달하여 목록을 띄우겠습니다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23516-DF19-325B-BD5E-66AE4549F0BD}"/>
              </a:ext>
            </a:extLst>
          </p:cNvPr>
          <p:cNvSpPr txBox="1"/>
          <p:nvPr/>
        </p:nvSpPr>
        <p:spPr>
          <a:xfrm>
            <a:off x="809625" y="3646055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'tetz'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0341378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회원 정보 보여주기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GET Localhost:4000/users/:id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정보를 </a:t>
            </a:r>
            <a:r>
              <a:rPr lang="en-US" altLang="ko-KR" dirty="0">
                <a:sym typeface="Wingdings" panose="05000000000000000000" pitchFamily="2" charset="2"/>
              </a:rPr>
              <a:t>params </a:t>
            </a:r>
            <a:r>
              <a:rPr lang="ko-KR" altLang="en-US" dirty="0">
                <a:sym typeface="Wingdings" panose="05000000000000000000" pitchFamily="2" charset="2"/>
              </a:rPr>
              <a:t>로 받아와서 처리를 해줍니다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해당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를 가지는 회원이 없으면 예외 처리를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값 입력을 </a:t>
            </a:r>
            <a:r>
              <a:rPr lang="ko-KR" altLang="en-US" dirty="0" err="1">
                <a:sym typeface="Wingdings" panose="05000000000000000000" pitchFamily="2" charset="2"/>
              </a:rPr>
              <a:t>안하면</a:t>
            </a:r>
            <a:r>
              <a:rPr lang="ko-KR" altLang="en-US" dirty="0">
                <a:sym typeface="Wingdings" panose="05000000000000000000" pitchFamily="2" charset="2"/>
              </a:rPr>
              <a:t> 그 예외 처리는 </a:t>
            </a:r>
            <a:r>
              <a:rPr lang="en-US" altLang="ko-KR" dirty="0">
                <a:sym typeface="Wingdings" panose="05000000000000000000" pitchFamily="2" charset="2"/>
              </a:rPr>
              <a:t>Express</a:t>
            </a:r>
            <a:r>
              <a:rPr lang="ko-KR" altLang="en-US" dirty="0">
                <a:sym typeface="Wingdings" panose="05000000000000000000" pitchFamily="2" charset="2"/>
              </a:rPr>
              <a:t>가 해줍니다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3074" name="Picture 2" descr="너굴맨', '너굴맨이 처리했으니' 드립의 뜻과 유래 : 네이버 블로그">
            <a:extLst>
              <a:ext uri="{FF2B5EF4-FFF2-40B4-BE49-F238E27FC236}">
                <a16:creationId xmlns:a16="http://schemas.microsoft.com/office/drawing/2014/main" id="{1ADA1862-24E9-6482-E49F-E9FA2696B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521083"/>
            <a:ext cx="4438650" cy="21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press - Node.js web application framework">
            <a:extLst>
              <a:ext uri="{FF2B5EF4-FFF2-40B4-BE49-F238E27FC236}">
                <a16:creationId xmlns:a16="http://schemas.microsoft.com/office/drawing/2014/main" id="{93CC89CF-4B90-D468-2AB8-42A0DED0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4521083"/>
            <a:ext cx="41433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7619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859C3F-7417-585D-D78E-9D690CFDDEB1}"/>
              </a:ext>
            </a:extLst>
          </p:cNvPr>
          <p:cNvSpPr txBox="1"/>
          <p:nvPr/>
        </p:nvSpPr>
        <p:spPr>
          <a:xfrm>
            <a:off x="800100" y="646063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2636665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추가하기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POST Localhost:4000/</a:t>
            </a:r>
            <a:r>
              <a:rPr lang="en-US" altLang="ko-KR" dirty="0" err="1">
                <a:sym typeface="Wingdings" panose="05000000000000000000" pitchFamily="2" charset="2"/>
              </a:rPr>
              <a:t>users?id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Req.query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회원 가입할 정보를 받아와서 새로운 회원을 만들어 줍니다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물론</a:t>
            </a:r>
            <a:r>
              <a:rPr lang="en-US" altLang="ko-KR" dirty="0">
                <a:sym typeface="Wingdings" panose="05000000000000000000" pitchFamily="2" charset="2"/>
              </a:rPr>
              <a:t>, id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ko-KR" altLang="en-US" dirty="0">
                <a:sym typeface="Wingdings" panose="05000000000000000000" pitchFamily="2" charset="2"/>
              </a:rPr>
              <a:t>이 정상적으로 </a:t>
            </a:r>
            <a:r>
              <a:rPr lang="ko-KR" altLang="en-US" dirty="0" err="1">
                <a:sym typeface="Wingdings" panose="05000000000000000000" pitchFamily="2" charset="2"/>
              </a:rPr>
              <a:t>안들어온</a:t>
            </a:r>
            <a:r>
              <a:rPr lang="ko-KR" altLang="en-US" dirty="0">
                <a:sym typeface="Wingdings" panose="05000000000000000000" pitchFamily="2" charset="2"/>
              </a:rPr>
              <a:t> 경우는 예외 처리를 </a:t>
            </a:r>
            <a:r>
              <a:rPr lang="ko-KR" altLang="en-US" dirty="0" err="1">
                <a:sym typeface="Wingdings" panose="05000000000000000000" pitchFamily="2" charset="2"/>
              </a:rPr>
              <a:t>해야합니다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460210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18B8EA-2143-50DA-B97A-54EE94ED7BFE}"/>
              </a:ext>
            </a:extLst>
          </p:cNvPr>
          <p:cNvSpPr txBox="1"/>
          <p:nvPr/>
        </p:nvSpPr>
        <p:spPr>
          <a:xfrm>
            <a:off x="571500" y="457617"/>
            <a:ext cx="76581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등록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'Unexpected query'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96264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65220D-49B8-FAB6-5BC7-3E355D4B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API(Application Programming Interface)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3AFDBC5-9C8B-7430-1CA4-197FA86CE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서로</a:t>
            </a:r>
            <a:r>
              <a:rPr lang="en-US" altLang="ko-KR" dirty="0"/>
              <a:t> </a:t>
            </a:r>
            <a:r>
              <a:rPr lang="ko-KR" altLang="en-US" dirty="0"/>
              <a:t>다른 두 어플리케이션이 통신을 할 수 있도록 해주는 일종의 규약</a:t>
            </a:r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ko-KR" altLang="en-US" dirty="0" err="1"/>
              <a:t>백엔드</a:t>
            </a:r>
            <a:r>
              <a:rPr lang="ko-KR" altLang="en-US" dirty="0"/>
              <a:t> 서버는 </a:t>
            </a:r>
            <a:r>
              <a:rPr lang="en-US" altLang="ko-KR" dirty="0"/>
              <a:t>Java </a:t>
            </a:r>
            <a:r>
              <a:rPr lang="ko-KR" altLang="en-US" dirty="0"/>
              <a:t>로 되어 있고</a:t>
            </a:r>
            <a:r>
              <a:rPr lang="en-US" altLang="ko-KR" dirty="0"/>
              <a:t>, </a:t>
            </a:r>
            <a:r>
              <a:rPr lang="ko-KR" altLang="en-US" dirty="0" err="1"/>
              <a:t>프론트엔드</a:t>
            </a:r>
            <a:r>
              <a:rPr lang="ko-KR" altLang="en-US" dirty="0"/>
              <a:t> 페이지는 </a:t>
            </a:r>
            <a:r>
              <a:rPr lang="en-US" altLang="ko-KR" dirty="0"/>
              <a:t>JS </a:t>
            </a:r>
            <a:r>
              <a:rPr lang="ko-KR" altLang="en-US" dirty="0"/>
              <a:t>로 되어 있다면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마치 영어만 가능한 사람과 </a:t>
            </a:r>
            <a:r>
              <a:rPr lang="ko-KR" altLang="en-US" dirty="0" err="1"/>
              <a:t>카자흐스탄어만</a:t>
            </a:r>
            <a:r>
              <a:rPr lang="ko-KR" altLang="en-US" dirty="0"/>
              <a:t> 가능한 사람이 대화 하는 것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이때 </a:t>
            </a:r>
            <a:r>
              <a:rPr lang="en-US" altLang="ko-KR" dirty="0"/>
              <a:t>API</a:t>
            </a:r>
            <a:r>
              <a:rPr lang="ko-KR" altLang="en-US" dirty="0"/>
              <a:t>는 서로가 서로의 말로 통역을 해주는 것</a:t>
            </a:r>
            <a:endParaRPr lang="en-US" altLang="ko-KR" dirty="0"/>
          </a:p>
          <a:p>
            <a:r>
              <a:rPr lang="ko-KR" altLang="en-US" dirty="0"/>
              <a:t>영어만 가능한 사람이 카자흐말로 번역해서 데이터를 전달하는 것이죠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30146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7ECF4E47-D515-EDA5-4A8E-8054099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수정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D708986-B439-8258-2337-698232D0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회원 수정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삭제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를 만들어 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수정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PUT Localhost:4000/users/1?id=</a:t>
            </a:r>
            <a:r>
              <a:rPr lang="en-US" altLang="ko-KR" dirty="0" err="1">
                <a:sym typeface="Wingdings" panose="05000000000000000000" pitchFamily="2" charset="2"/>
              </a:rPr>
              <a:t>test&amp;name</a:t>
            </a:r>
            <a:r>
              <a:rPr lang="en-US" altLang="ko-KR" dirty="0">
                <a:sym typeface="Wingdings" panose="05000000000000000000" pitchFamily="2" charset="2"/>
              </a:rPr>
              <a:t>=test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회원 삭제 테스트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DELETE Localhost:4000/users/1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슬랙</a:t>
            </a:r>
            <a:r>
              <a:rPr lang="ko-KR" altLang="en-US" dirty="0">
                <a:sym typeface="Wingdings" panose="05000000000000000000" pitchFamily="2" charset="2"/>
              </a:rPr>
              <a:t> 과제 제출에 댓글로 제출해 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	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68626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B9883-7DAF-8D3B-F315-D730B5C075E6}"/>
              </a:ext>
            </a:extLst>
          </p:cNvPr>
          <p:cNvSpPr txBox="1"/>
          <p:nvPr/>
        </p:nvSpPr>
        <p:spPr>
          <a:xfrm>
            <a:off x="733425" y="68184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modifyUser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수정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7572890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B9883-7DAF-8D3B-F315-D730B5C075E6}"/>
              </a:ext>
            </a:extLst>
          </p:cNvPr>
          <p:cNvSpPr txBox="1"/>
          <p:nvPr/>
        </p:nvSpPr>
        <p:spPr>
          <a:xfrm>
            <a:off x="733425" y="681841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삭제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 not found'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802456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펭수짤 풀어요~ 짤 모아왔어요 : 네이버 포스트">
            <a:extLst>
              <a:ext uri="{FF2B5EF4-FFF2-40B4-BE49-F238E27FC236}">
                <a16:creationId xmlns:a16="http://schemas.microsoft.com/office/drawing/2014/main" id="{E4253108-8BC6-57C9-08CE-C4E15AD23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409575"/>
            <a:ext cx="7286625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41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454904" y="3233003"/>
            <a:ext cx="11282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http://api.tetzkdt.com/male-stars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C3208-3340-44F6-BA1D-A33B0A7FF24E}"/>
              </a:ext>
            </a:extLst>
          </p:cNvPr>
          <p:cNvSpPr txBox="1"/>
          <p:nvPr/>
        </p:nvSpPr>
        <p:spPr>
          <a:xfrm>
            <a:off x="0" y="546346"/>
            <a:ext cx="12192000" cy="159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7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A2FAF-5D5A-EDD9-21C6-CEB95A52BC02}"/>
              </a:ext>
            </a:extLst>
          </p:cNvPr>
          <p:cNvSpPr txBox="1"/>
          <p:nvPr/>
        </p:nvSpPr>
        <p:spPr>
          <a:xfrm>
            <a:off x="564508" y="4648286"/>
            <a:ext cx="11062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256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436515" y="312003"/>
            <a:ext cx="1004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http://api.tetzkdt.com/male-stars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63B0F-51FB-29B4-B341-872D64B01C40}"/>
              </a:ext>
            </a:extLst>
          </p:cNvPr>
          <p:cNvSpPr txBox="1"/>
          <p:nvPr/>
        </p:nvSpPr>
        <p:spPr>
          <a:xfrm>
            <a:off x="1059838" y="1413133"/>
            <a:ext cx="852881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“http://file.tetzkdt.com/malestars/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578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NodeJS Express Middleware. “An Express application is essentially… | by  Srecko Kostic | Dev Genius">
            <a:extLst>
              <a:ext uri="{FF2B5EF4-FFF2-40B4-BE49-F238E27FC236}">
                <a16:creationId xmlns:a16="http://schemas.microsoft.com/office/drawing/2014/main" id="{4F3907B2-A747-8DCC-5CD2-768D37987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7331"/>
            <a:ext cx="8483276" cy="63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044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서버] REST API란? - 하나몬">
            <a:extLst>
              <a:ext uri="{FF2B5EF4-FFF2-40B4-BE49-F238E27FC236}">
                <a16:creationId xmlns:a16="http://schemas.microsoft.com/office/drawing/2014/main" id="{A31B9C12-438D-2F87-13B7-673413AAE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0"/>
            <a:ext cx="10401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A17C00-12B9-00BD-1097-8301A2BB62F4}"/>
              </a:ext>
            </a:extLst>
          </p:cNvPr>
          <p:cNvSpPr txBox="1"/>
          <p:nvPr/>
        </p:nvSpPr>
        <p:spPr>
          <a:xfrm>
            <a:off x="564509" y="1569526"/>
            <a:ext cx="11062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apis.data.go.kr/B551011/KorService/areaBasedList?serviceKey=rfaoGpiapHFqOcUT6bqfERRxy1WVxzOdOpEC3ChyAFPEfONdSMdRVNETTJKRhqTbPuZ2krpG2mQJMXDbyG74RA%3D%3D&amp;numOfRows=687&amp;pageNo=1&amp;MobileOS=ETC&amp;MobileApp=TripLog&amp;_type=json&amp;listYN=Y&amp;arrange=B&amp;contentTypeId=12&amp;areaCode=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 descr="JSON 개념 및 예제">
            <a:extLst>
              <a:ext uri="{FF2B5EF4-FFF2-40B4-BE49-F238E27FC236}">
                <a16:creationId xmlns:a16="http://schemas.microsoft.com/office/drawing/2014/main" id="{19DDD5D1-AA53-3202-12C8-2D13B232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07522"/>
            <a:ext cx="48768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1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6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436515" y="312003"/>
            <a:ext cx="10048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http://api.tetzkdt.com/male-stars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63B0F-51FB-29B4-B341-872D64B01C40}"/>
              </a:ext>
            </a:extLst>
          </p:cNvPr>
          <p:cNvSpPr txBox="1"/>
          <p:nvPr/>
        </p:nvSpPr>
        <p:spPr>
          <a:xfrm>
            <a:off x="1059838" y="1413133"/>
            <a:ext cx="852881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“http://file.tetzkdt.com/malestars/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차은우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고수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이동욱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646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0407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대표적 방법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가지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723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27FECD-82F4-577D-DCB4-55347DAE7DD0}"/>
              </a:ext>
            </a:extLst>
          </p:cNvPr>
          <p:cNvSpPr txBox="1"/>
          <p:nvPr/>
        </p:nvSpPr>
        <p:spPr>
          <a:xfrm>
            <a:off x="510988" y="1215938"/>
            <a:ext cx="1068286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tokenResponse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`https://kauth.kakao.com/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oauth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token?grant_type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x-www-form-urlencoded;charset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tokenResponse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tokenData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tokenResponse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userResponese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`https://kapi.kakao.com/v2/user/me`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Authorization: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`Bearer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tokenData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access_token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x-www-form-urlencoded;charset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=utf-8'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8449CE5-23E0-0D34-F48A-63FB1C5E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/>
          <a:lstStyle/>
          <a:p>
            <a:r>
              <a:rPr lang="ko-KR" altLang="en-US" dirty="0"/>
              <a:t>프론트에서 </a:t>
            </a:r>
            <a:r>
              <a:rPr lang="ko-KR" altLang="en-US" dirty="0" err="1"/>
              <a:t>백엔드에게</a:t>
            </a:r>
            <a:r>
              <a:rPr lang="ko-KR" altLang="en-US" dirty="0"/>
              <a:t> 정보를 요청</a:t>
            </a:r>
          </a:p>
        </p:txBody>
      </p:sp>
    </p:spTree>
    <p:extLst>
      <p:ext uri="{BB962C8B-B14F-4D97-AF65-F5344CB8AC3E}">
        <p14:creationId xmlns:p14="http://schemas.microsoft.com/office/powerpoint/2010/main" val="598750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827391-6140-AD25-C87A-439405FCAF77}"/>
              </a:ext>
            </a:extLst>
          </p:cNvPr>
          <p:cNvSpPr txBox="1"/>
          <p:nvPr/>
        </p:nvSpPr>
        <p:spPr>
          <a:xfrm>
            <a:off x="510988" y="1328390"/>
            <a:ext cx="10033000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"male-star"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for(let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maleStar.length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 %&gt;</a:t>
            </a: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%=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maleStar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].name%&gt;</a:t>
            </a: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%=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maleStar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].image%&gt;"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} %&gt;</a:t>
            </a: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B1239-45CF-3A8C-5AF5-674C0B49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/>
          <a:lstStyle/>
          <a:p>
            <a:r>
              <a:rPr lang="ko-KR" altLang="en-US" dirty="0" err="1"/>
              <a:t>백엔드에서</a:t>
            </a:r>
            <a:r>
              <a:rPr lang="ko-KR" altLang="en-US" dirty="0"/>
              <a:t> 데이터를 보내서 그려주기</a:t>
            </a:r>
            <a:r>
              <a:rPr lang="en-US" altLang="ko-KR" dirty="0"/>
              <a:t>(</a:t>
            </a:r>
            <a:r>
              <a:rPr lang="en-US" altLang="ko-KR" dirty="0" err="1"/>
              <a:t>ejs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08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AC0DFB-ADD9-50D5-951B-4FFFE2DBA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97"/>
          <a:stretch/>
        </p:blipFill>
        <p:spPr>
          <a:xfrm>
            <a:off x="2858900" y="0"/>
            <a:ext cx="647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4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차은우 '이 연애는 불가항력' 출연? &quot;결정된 것 없어&quot; - 조선비즈">
            <a:extLst>
              <a:ext uri="{FF2B5EF4-FFF2-40B4-BE49-F238E27FC236}">
                <a16:creationId xmlns:a16="http://schemas.microsoft.com/office/drawing/2014/main" id="{AC5FCCAB-30C4-9C25-65F6-A03E9F74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16" y="2792286"/>
            <a:ext cx="260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고수, 아웃도어 브랜드 '머렐' 모델 | 연합뉴스">
            <a:extLst>
              <a:ext uri="{FF2B5EF4-FFF2-40B4-BE49-F238E27FC236}">
                <a16:creationId xmlns:a16="http://schemas.microsoft.com/office/drawing/2014/main" id="{9A215A28-2F4B-FF18-BAD7-D4552219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1" y="2792286"/>
            <a:ext cx="24645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EN PHOTO이동욱 천상계 비주얼 | 한경닷컴">
            <a:extLst>
              <a:ext uri="{FF2B5EF4-FFF2-40B4-BE49-F238E27FC236}">
                <a16:creationId xmlns:a16="http://schemas.microsoft.com/office/drawing/2014/main" id="{C5918E59-53B9-20B2-FCB7-7CBAF0E0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39" y="2792286"/>
            <a:ext cx="2157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87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네이버 뿜">
            <a:extLst>
              <a:ext uri="{FF2B5EF4-FFF2-40B4-BE49-F238E27FC236}">
                <a16:creationId xmlns:a16="http://schemas.microsoft.com/office/drawing/2014/main" id="{1882E2A1-5E4B-1149-55AF-501BF92C9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881063"/>
            <a:ext cx="30670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975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데스크탑 모니터 - 무료 컴퓨터개 아이콘">
            <a:extLst>
              <a:ext uri="{FF2B5EF4-FFF2-40B4-BE49-F238E27FC236}">
                <a16:creationId xmlns:a16="http://schemas.microsoft.com/office/drawing/2014/main" id="{9802058E-F4A0-8EB5-792F-8BBED09B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0"/>
          <a:stretch/>
        </p:blipFill>
        <p:spPr bwMode="auto">
          <a:xfrm>
            <a:off x="0" y="-746312"/>
            <a:ext cx="12192000" cy="76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484094" y="872811"/>
            <a:ext cx="450924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 연예인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75E74-576A-5B7E-5721-94520BE75192}"/>
              </a:ext>
            </a:extLst>
          </p:cNvPr>
          <p:cNvCxnSpPr>
            <a:cxnSpLocks/>
          </p:cNvCxnSpPr>
          <p:nvPr/>
        </p:nvCxnSpPr>
        <p:spPr>
          <a:xfrm>
            <a:off x="800100" y="2304676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 descr="아이돌 모아보기 - 아이린 레전드 짤 2개💕💕 | Facebook">
            <a:extLst>
              <a:ext uri="{FF2B5EF4-FFF2-40B4-BE49-F238E27FC236}">
                <a16:creationId xmlns:a16="http://schemas.microsoft.com/office/drawing/2014/main" id="{74AC861F-8EE6-B261-522B-309C70160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80" y="2792286"/>
            <a:ext cx="21560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김태희 리즈시절. jpg : MLBPARK">
            <a:extLst>
              <a:ext uri="{FF2B5EF4-FFF2-40B4-BE49-F238E27FC236}">
                <a16:creationId xmlns:a16="http://schemas.microsoft.com/office/drawing/2014/main" id="{842D3F33-63AA-C931-91F1-CF58599B3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r="25159"/>
          <a:stretch/>
        </p:blipFill>
        <p:spPr bwMode="auto">
          <a:xfrm>
            <a:off x="8245875" y="2792286"/>
            <a:ext cx="2542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에스파 카리나, 카리나는 신이에요 [SE☆포토] | 서울경제">
            <a:extLst>
              <a:ext uri="{FF2B5EF4-FFF2-40B4-BE49-F238E27FC236}">
                <a16:creationId xmlns:a16="http://schemas.microsoft.com/office/drawing/2014/main" id="{ABC897DC-E044-66CB-CC3F-632267F61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63" y="2792286"/>
            <a:ext cx="2156073" cy="323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28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NodeJS Express Middleware. “An Express application is essentially… | by  Srecko Kostic | Dev Genius">
            <a:extLst>
              <a:ext uri="{FF2B5EF4-FFF2-40B4-BE49-F238E27FC236}">
                <a16:creationId xmlns:a16="http://schemas.microsoft.com/office/drawing/2014/main" id="{4F3907B2-A747-8DCC-5CD2-768D37987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7331"/>
            <a:ext cx="8483276" cy="63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974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29F6-7924-E10E-D855-C99A37BB8F9C}"/>
              </a:ext>
            </a:extLst>
          </p:cNvPr>
          <p:cNvSpPr txBox="1"/>
          <p:nvPr/>
        </p:nvSpPr>
        <p:spPr>
          <a:xfrm>
            <a:off x="299637" y="312003"/>
            <a:ext cx="10627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http://api.tetzkdt.com/female-stars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63B0F-51FB-29B4-B341-872D64B01C40}"/>
              </a:ext>
            </a:extLst>
          </p:cNvPr>
          <p:cNvSpPr txBox="1"/>
          <p:nvPr/>
        </p:nvSpPr>
        <p:spPr>
          <a:xfrm>
            <a:off x="1059838" y="1413133"/>
            <a:ext cx="852881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http://file.tetzkdt.com/malestars/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아이린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endParaRPr lang="en-US" altLang="ko-KR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카리나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카리나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{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name: “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김태희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image: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“http://file.tetzkdt.com/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malestars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김태희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24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434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동아출판사 포켓몬스터 남자버전 모험의 시작 지영장 - YouTube">
            <a:extLst>
              <a:ext uri="{FF2B5EF4-FFF2-40B4-BE49-F238E27FC236}">
                <a16:creationId xmlns:a16="http://schemas.microsoft.com/office/drawing/2014/main" id="{7E95CA18-3108-3F71-7F77-451ACEB8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F7DC2F-BBC1-8BAF-E4EF-CCE60BCDE8A8}"/>
              </a:ext>
            </a:extLst>
          </p:cNvPr>
          <p:cNvSpPr txBox="1"/>
          <p:nvPr/>
        </p:nvSpPr>
        <p:spPr>
          <a:xfrm>
            <a:off x="7243482" y="5764305"/>
            <a:ext cx="247856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Node.js - 위키백과, 우리 모두의 백과사전">
            <a:extLst>
              <a:ext uri="{FF2B5EF4-FFF2-40B4-BE49-F238E27FC236}">
                <a16:creationId xmlns:a16="http://schemas.microsoft.com/office/drawing/2014/main" id="{41D71DB3-67DB-93E6-35EC-3A366005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5599">
            <a:off x="1277842" y="2590799"/>
            <a:ext cx="3186579" cy="19490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4561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Node-JS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702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금성출판사 :: 티칭백과">
            <a:extLst>
              <a:ext uri="{FF2B5EF4-FFF2-40B4-BE49-F238E27FC236}">
                <a16:creationId xmlns:a16="http://schemas.microsoft.com/office/drawing/2014/main" id="{B87E1154-20FD-611C-9640-FB81E19D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51" y="954074"/>
            <a:ext cx="9296961" cy="569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인터넷은 어떻게 작동할까?">
            <a:extLst>
              <a:ext uri="{FF2B5EF4-FFF2-40B4-BE49-F238E27FC236}">
                <a16:creationId xmlns:a16="http://schemas.microsoft.com/office/drawing/2014/main" id="{E97A8DB9-CB57-A786-3E35-D4B32088F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82" y="281721"/>
            <a:ext cx="2463053" cy="211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63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네이버의 수수했던 초창기 메인화면에서 부터 지금까지의 변천사">
            <a:extLst>
              <a:ext uri="{FF2B5EF4-FFF2-40B4-BE49-F238E27FC236}">
                <a16:creationId xmlns:a16="http://schemas.microsoft.com/office/drawing/2014/main" id="{73F7C67C-01CF-7E3C-63F0-540F38A5A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352425"/>
            <a:ext cx="5524500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69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JavaScript ] 하이퍼텍스트, HTML">
            <a:extLst>
              <a:ext uri="{FF2B5EF4-FFF2-40B4-BE49-F238E27FC236}">
                <a16:creationId xmlns:a16="http://schemas.microsoft.com/office/drawing/2014/main" id="{2C97BB9C-6CB5-463B-02A8-D5FBDEDF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4" y="625008"/>
            <a:ext cx="7477312" cy="560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What is Hypertext?">
            <a:extLst>
              <a:ext uri="{FF2B5EF4-FFF2-40B4-BE49-F238E27FC236}">
                <a16:creationId xmlns:a16="http://schemas.microsoft.com/office/drawing/2014/main" id="{BA184E7E-E5CA-C854-14CB-1A44822F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7" y="324971"/>
            <a:ext cx="3886402" cy="171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3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AC0DFB-ADD9-50D5-951B-4FFFE2DB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0"/>
            <a:ext cx="11944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저격! 인터넷신조어] 욕심이 끝이 없는 사람들에게 한마디 한다면 : 동아사이언스">
            <a:extLst>
              <a:ext uri="{FF2B5EF4-FFF2-40B4-BE49-F238E27FC236}">
                <a16:creationId xmlns:a16="http://schemas.microsoft.com/office/drawing/2014/main" id="{63B387AA-C97D-4C9F-5E35-5216C356E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84"/>
          <a:stretch/>
        </p:blipFill>
        <p:spPr bwMode="auto">
          <a:xfrm>
            <a:off x="3359943" y="1398494"/>
            <a:ext cx="5472113" cy="40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927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자바스크립트(JavaScript)란? :: 공부하는개미">
            <a:extLst>
              <a:ext uri="{FF2B5EF4-FFF2-40B4-BE49-F238E27FC236}">
                <a16:creationId xmlns:a16="http://schemas.microsoft.com/office/drawing/2014/main" id="{A750A561-B258-544F-6A5F-99A5333A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12" y="1475254"/>
            <a:ext cx="10419976" cy="390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589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6305D-5205-D73C-36EC-DE230185F244}"/>
              </a:ext>
            </a:extLst>
          </p:cNvPr>
          <p:cNvSpPr txBox="1"/>
          <p:nvPr/>
        </p:nvSpPr>
        <p:spPr>
          <a:xfrm>
            <a:off x="0" y="0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2008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6" name="Picture 4" descr="V8 엔진, 무엇일까?">
            <a:extLst>
              <a:ext uri="{FF2B5EF4-FFF2-40B4-BE49-F238E27FC236}">
                <a16:creationId xmlns:a16="http://schemas.microsoft.com/office/drawing/2014/main" id="{E57B6846-F648-134B-FD06-D6379089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4422"/>
            <a:ext cx="12192000" cy="344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616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아야토리의 『 주인공이 사기적으로 강한 먼치킨 애니 추천 + 애니 소개』 : 네이버 블로그">
            <a:extLst>
              <a:ext uri="{FF2B5EF4-FFF2-40B4-BE49-F238E27FC236}">
                <a16:creationId xmlns:a16="http://schemas.microsoft.com/office/drawing/2014/main" id="{17F4A7EE-65F5-6EBB-62A2-7EC1459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4" y="659399"/>
            <a:ext cx="9891432" cy="55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V8 (자바스크립트 엔진) - 위키백과, 우리 모두의 백과사전">
            <a:extLst>
              <a:ext uri="{FF2B5EF4-FFF2-40B4-BE49-F238E27FC236}">
                <a16:creationId xmlns:a16="http://schemas.microsoft.com/office/drawing/2014/main" id="{3D28F198-DB86-1BFA-4078-D88B070B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12" y="1407459"/>
            <a:ext cx="2913529" cy="29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320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오픈소스 세계에 기여하는 개발자가 되어보자 | PIGNOSE BARN">
            <a:extLst>
              <a:ext uri="{FF2B5EF4-FFF2-40B4-BE49-F238E27FC236}">
                <a16:creationId xmlns:a16="http://schemas.microsoft.com/office/drawing/2014/main" id="{FF6CB0CB-E946-89A6-0CB3-7A816207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282" y="1791120"/>
            <a:ext cx="8615436" cy="327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015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4AA876-46D1-42FA-F42C-D4DEAF32C83E}"/>
              </a:ext>
            </a:extLst>
          </p:cNvPr>
          <p:cNvSpPr txBox="1"/>
          <p:nvPr/>
        </p:nvSpPr>
        <p:spPr>
          <a:xfrm>
            <a:off x="0" y="932330"/>
            <a:ext cx="12192000" cy="5525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indent="-923925">
              <a:lnSpc>
                <a:spcPct val="150000"/>
              </a:lnSpc>
              <a:buAutoNum type="arabicPeriod"/>
            </a:pP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언어라 어느 환경에서도 동작</a:t>
            </a:r>
            <a:endParaRPr lang="en-US" altLang="ko-KR" sz="48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371600" indent="-923925">
              <a:lnSpc>
                <a:spcPct val="150000"/>
              </a:lnSpc>
              <a:buAutoNum type="arabicPeriod"/>
            </a:pP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성능이 빠르고 좋음</a:t>
            </a:r>
            <a:endParaRPr lang="en-US" altLang="ko-KR" sz="48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371600" indent="-923925">
              <a:lnSpc>
                <a:spcPct val="150000"/>
              </a:lnSpc>
              <a:buAutoNum type="arabicPeriod"/>
            </a:pPr>
            <a:r>
              <a:rPr lang="en-US" altLang="ko-KR" sz="48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Javascript</a:t>
            </a:r>
            <a:r>
              <a:rPr lang="en-US" altLang="ko-KR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쓰는 개발자가 많음</a:t>
            </a:r>
            <a:endParaRPr lang="en-US" altLang="ko-KR" sz="48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371600" indent="-923925">
              <a:lnSpc>
                <a:spcPct val="150000"/>
              </a:lnSpc>
              <a:buAutoNum type="arabicPeriod"/>
            </a:pPr>
            <a:r>
              <a:rPr lang="en-US" altLang="ko-KR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Ryan</a:t>
            </a: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Dahl</a:t>
            </a: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</a:t>
            </a:r>
            <a:r>
              <a:rPr lang="en-US" altLang="ko-KR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서버용 기능을 개발</a:t>
            </a:r>
            <a:r>
              <a:rPr lang="en-US" altLang="ko-KR" sz="4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marL="1371600" indent="-1371600">
              <a:lnSpc>
                <a:spcPct val="150000"/>
              </a:lnSpc>
              <a:buAutoNum type="arabicPeriod"/>
            </a:pPr>
            <a:endParaRPr lang="ko-KR" altLang="en-US" sz="48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118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yan Dahl - YouTube">
            <a:extLst>
              <a:ext uri="{FF2B5EF4-FFF2-40B4-BE49-F238E27FC236}">
                <a16:creationId xmlns:a16="http://schemas.microsoft.com/office/drawing/2014/main" id="{618C049A-3BD7-CF27-5BAB-02D61793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57"/>
            <a:ext cx="10990729" cy="61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Node.js - 위키백과, 우리 모두의 백과사전">
            <a:extLst>
              <a:ext uri="{FF2B5EF4-FFF2-40B4-BE49-F238E27FC236}">
                <a16:creationId xmlns:a16="http://schemas.microsoft.com/office/drawing/2014/main" id="{85A9C70E-84A5-25E3-3152-2B1608D64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28" y="358588"/>
            <a:ext cx="9443944" cy="57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837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도류의 종말은 오는가? (시계 시장에서 퇴장하는 주얼러) - COLUMN - TIMEFORUM">
            <a:extLst>
              <a:ext uri="{FF2B5EF4-FFF2-40B4-BE49-F238E27FC236}">
                <a16:creationId xmlns:a16="http://schemas.microsoft.com/office/drawing/2014/main" id="{35800CFA-064D-9361-58B1-A9398D41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67" y="452902"/>
            <a:ext cx="7438465" cy="622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자바스크립트(JavaScript) 공부하자">
            <a:extLst>
              <a:ext uri="{FF2B5EF4-FFF2-40B4-BE49-F238E27FC236}">
                <a16:creationId xmlns:a16="http://schemas.microsoft.com/office/drawing/2014/main" id="{091ED155-2EE0-F350-447B-1BD66E50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639" y="270636"/>
            <a:ext cx="1963831" cy="19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ct _ Component 간 통신 연습">
            <a:extLst>
              <a:ext uri="{FF2B5EF4-FFF2-40B4-BE49-F238E27FC236}">
                <a16:creationId xmlns:a16="http://schemas.microsoft.com/office/drawing/2014/main" id="{303AAB2B-3651-8912-ACD0-EA6F06CBE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23737" r="13309" b="25135"/>
          <a:stretch/>
        </p:blipFill>
        <p:spPr bwMode="auto">
          <a:xfrm rot="1055257">
            <a:off x="4220602" y="5209535"/>
            <a:ext cx="2563906" cy="10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de.js / 시작">
            <a:extLst>
              <a:ext uri="{FF2B5EF4-FFF2-40B4-BE49-F238E27FC236}">
                <a16:creationId xmlns:a16="http://schemas.microsoft.com/office/drawing/2014/main" id="{4D8C68E5-F3F8-96E8-EB37-A3C459B8D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r="15819" b="7002"/>
          <a:stretch/>
        </p:blipFill>
        <p:spPr bwMode="auto">
          <a:xfrm rot="5025408">
            <a:off x="5724032" y="2763302"/>
            <a:ext cx="2859741" cy="173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344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검색 엔진 시장 내 다윗과 골리앗의 싸움을 아시나요?">
            <a:extLst>
              <a:ext uri="{FF2B5EF4-FFF2-40B4-BE49-F238E27FC236}">
                <a16:creationId xmlns:a16="http://schemas.microsoft.com/office/drawing/2014/main" id="{1D339339-8B6D-4310-BA9C-89046F43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9882" cy="686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1FB36B45-2346-D431-89AB-409953C28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24" y="997388"/>
            <a:ext cx="2622178" cy="162325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91E7F67-D0BC-ABDE-0F97-5E8CDACBC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82" y="245987"/>
            <a:ext cx="2918062" cy="7514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2" descr="Node.js - 위키백과, 우리 모두의 백과사전">
            <a:extLst>
              <a:ext uri="{FF2B5EF4-FFF2-40B4-BE49-F238E27FC236}">
                <a16:creationId xmlns:a16="http://schemas.microsoft.com/office/drawing/2014/main" id="{7E97DECD-8603-8142-96DF-82E3340A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92" y="4267200"/>
            <a:ext cx="1289806" cy="7888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5413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29BDF0-B145-7B72-16EB-22D8781E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0"/>
            <a:ext cx="1194435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694517-3875-5672-9716-B44E8F32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3441"/>
            <a:ext cx="5719482" cy="34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1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시정 : 다이내믹부산">
            <a:extLst>
              <a:ext uri="{FF2B5EF4-FFF2-40B4-BE49-F238E27FC236}">
                <a16:creationId xmlns:a16="http://schemas.microsoft.com/office/drawing/2014/main" id="{CF043E5B-B3BD-115F-53FA-389CE392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70" y="542263"/>
            <a:ext cx="7887260" cy="577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2913D93A-5E59-7EE2-A2F0-2BACD547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95" y="2467600"/>
            <a:ext cx="2622178" cy="162325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AA22109-42AD-2F9A-2E9A-E29DD47D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53" y="1716199"/>
            <a:ext cx="2918062" cy="7514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8560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04FEB5F-1FAB-633D-5443-367D8639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6" y="497541"/>
            <a:ext cx="10407547" cy="58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Node.js / 시작">
            <a:extLst>
              <a:ext uri="{FF2B5EF4-FFF2-40B4-BE49-F238E27FC236}">
                <a16:creationId xmlns:a16="http://schemas.microsoft.com/office/drawing/2014/main" id="{07408F80-98D3-8E78-DD9B-3746AA33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r="15819" b="7002"/>
          <a:stretch/>
        </p:blipFill>
        <p:spPr bwMode="auto">
          <a:xfrm>
            <a:off x="2891185" y="3437966"/>
            <a:ext cx="6503828" cy="24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05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네카라쿠배&quot; 인재 싸움에 새우등 터지랴? : 네이버 포스트">
            <a:extLst>
              <a:ext uri="{FF2B5EF4-FFF2-40B4-BE49-F238E27FC236}">
                <a16:creationId xmlns:a16="http://schemas.microsoft.com/office/drawing/2014/main" id="{121853FF-C3ED-65BA-8EA8-ED1D8FD3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99929" cy="483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inux : User 생성 방법, 예제, 명령어(useradd Command)">
            <a:extLst>
              <a:ext uri="{FF2B5EF4-FFF2-40B4-BE49-F238E27FC236}">
                <a16:creationId xmlns:a16="http://schemas.microsoft.com/office/drawing/2014/main" id="{CBBB91A1-6B92-71EE-859B-52806E667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75" y="3901887"/>
            <a:ext cx="2655794" cy="265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무한대 | 무료 아이콘">
            <a:extLst>
              <a:ext uri="{FF2B5EF4-FFF2-40B4-BE49-F238E27FC236}">
                <a16:creationId xmlns:a16="http://schemas.microsoft.com/office/drawing/2014/main" id="{0E1E3562-5C42-2DA0-2443-52562FCB4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280" y="4203324"/>
            <a:ext cx="2052918" cy="20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7B7B53-2942-6580-FCB6-105B36AE839B}"/>
              </a:ext>
            </a:extLst>
          </p:cNvPr>
          <p:cNvSpPr txBox="1"/>
          <p:nvPr/>
        </p:nvSpPr>
        <p:spPr>
          <a:xfrm>
            <a:off x="8821570" y="4721952"/>
            <a:ext cx="688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40EE1C3B-1E5A-B527-C918-AA52AA43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47" y="2546991"/>
            <a:ext cx="3496951" cy="9004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442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수지 있냐고요? 벼락에 로또 확률&quot; 찐대표들이 본 스타트업 | 중앙일보">
            <a:extLst>
              <a:ext uri="{FF2B5EF4-FFF2-40B4-BE49-F238E27FC236}">
                <a16:creationId xmlns:a16="http://schemas.microsoft.com/office/drawing/2014/main" id="{73E2AE66-00C1-5661-29A3-D8B2EB56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9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Linux : User 생성 방법, 예제, 명령어(useradd Command)">
            <a:extLst>
              <a:ext uri="{FF2B5EF4-FFF2-40B4-BE49-F238E27FC236}">
                <a16:creationId xmlns:a16="http://schemas.microsoft.com/office/drawing/2014/main" id="{40BFE17F-B5DC-1952-9DE9-F8D4852D2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39" y="3919816"/>
            <a:ext cx="2655794" cy="265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389DA-607D-83A9-775C-8F751A9BD81B}"/>
              </a:ext>
            </a:extLst>
          </p:cNvPr>
          <p:cNvSpPr txBox="1"/>
          <p:nvPr/>
        </p:nvSpPr>
        <p:spPr>
          <a:xfrm>
            <a:off x="9843244" y="3670358"/>
            <a:ext cx="156805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9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5F1CE-E760-8BD2-28AD-6BD5D0B30482}"/>
              </a:ext>
            </a:extLst>
          </p:cNvPr>
          <p:cNvSpPr txBox="1"/>
          <p:nvPr/>
        </p:nvSpPr>
        <p:spPr>
          <a:xfrm>
            <a:off x="8678134" y="4892281"/>
            <a:ext cx="688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2" name="Picture 4" descr="변화가 두렵다면, 그것도 능력입니다 : 네이버 블로그">
            <a:extLst>
              <a:ext uri="{FF2B5EF4-FFF2-40B4-BE49-F238E27FC236}">
                <a16:creationId xmlns:a16="http://schemas.microsoft.com/office/drawing/2014/main" id="{0D220EB1-376E-E26A-E15F-B3FE1D2A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89" y="1006568"/>
            <a:ext cx="3229384" cy="214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ode.js - 위키백과, 우리 모두의 백과사전">
            <a:extLst>
              <a:ext uri="{FF2B5EF4-FFF2-40B4-BE49-F238E27FC236}">
                <a16:creationId xmlns:a16="http://schemas.microsoft.com/office/drawing/2014/main" id="{8127B923-9EF9-FDFB-0396-8D5968F9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099" y="1154425"/>
            <a:ext cx="3222453" cy="197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05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52E32-D83A-8B69-11D8-5511C8760D77}"/>
              </a:ext>
            </a:extLst>
          </p:cNvPr>
          <p:cNvSpPr txBox="1"/>
          <p:nvPr/>
        </p:nvSpPr>
        <p:spPr>
          <a:xfrm>
            <a:off x="395525" y="0"/>
            <a:ext cx="3496235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3EB65A-F32C-8000-3188-DEA4B707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99" y="364515"/>
            <a:ext cx="3953427" cy="4763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116B50-7C5A-B79E-0CCD-7E1DED5BE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98" y="840831"/>
            <a:ext cx="5906383" cy="6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04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52E32-D83A-8B69-11D8-5511C8760D77}"/>
              </a:ext>
            </a:extLst>
          </p:cNvPr>
          <p:cNvSpPr txBox="1"/>
          <p:nvPr/>
        </p:nvSpPr>
        <p:spPr>
          <a:xfrm>
            <a:off x="395525" y="0"/>
            <a:ext cx="3496235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D4C2C-7EE1-7550-674B-01E003D2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99" y="250199"/>
            <a:ext cx="3772426" cy="590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EC91B7-EECC-FF14-98BE-C3DE41CC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765" y="840831"/>
            <a:ext cx="4577417" cy="60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5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5E6D227-6BEA-12B7-E9D0-AC769FE01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 bwMode="auto">
          <a:xfrm>
            <a:off x="1193800" y="961659"/>
            <a:ext cx="3234765" cy="5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71A5AED3-3BFD-39CE-BEC3-C96ADF95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752164"/>
            <a:ext cx="1519517" cy="94065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Node.js - 위키백과, 우리 모두의 백과사전">
            <a:extLst>
              <a:ext uri="{FF2B5EF4-FFF2-40B4-BE49-F238E27FC236}">
                <a16:creationId xmlns:a16="http://schemas.microsoft.com/office/drawing/2014/main" id="{B7619332-3E6C-47D3-D6C0-495F08C3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627" y="2115670"/>
            <a:ext cx="1289806" cy="7888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3F472A6-1682-ADB3-BF3D-20EDD2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7" t="25294" r="897" b="50000"/>
          <a:stretch/>
        </p:blipFill>
        <p:spPr bwMode="auto">
          <a:xfrm>
            <a:off x="5063564" y="1034229"/>
            <a:ext cx="3234765" cy="5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EED83087-0DD1-4FA7-9A2D-CCEABE388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97" y="3177667"/>
            <a:ext cx="1151795" cy="7130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2" descr="Node.js - 위키백과, 우리 모두의 백과사전">
            <a:extLst>
              <a:ext uri="{FF2B5EF4-FFF2-40B4-BE49-F238E27FC236}">
                <a16:creationId xmlns:a16="http://schemas.microsoft.com/office/drawing/2014/main" id="{8FAA2D94-CC31-41E5-EB7A-05316223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77" y="1624928"/>
            <a:ext cx="1604682" cy="9814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85161-68A7-E0C9-F25F-61947D0F8EE0}"/>
              </a:ext>
            </a:extLst>
          </p:cNvPr>
          <p:cNvSpPr txBox="1"/>
          <p:nvPr/>
        </p:nvSpPr>
        <p:spPr>
          <a:xfrm>
            <a:off x="2029558" y="185691"/>
            <a:ext cx="1563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2009</a:t>
            </a:r>
            <a:endParaRPr lang="ko-KR" altLang="en-US" sz="4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C802F-EB81-16FD-F8FF-12FC0B8E5616}"/>
              </a:ext>
            </a:extLst>
          </p:cNvPr>
          <p:cNvSpPr txBox="1"/>
          <p:nvPr/>
        </p:nvSpPr>
        <p:spPr>
          <a:xfrm>
            <a:off x="5899322" y="185691"/>
            <a:ext cx="1563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2013</a:t>
            </a:r>
            <a:endParaRPr lang="ko-KR" altLang="en-US" sz="4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4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5E6D227-6BEA-12B7-E9D0-AC769FE01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5" b="25099"/>
          <a:stretch/>
        </p:blipFill>
        <p:spPr bwMode="auto">
          <a:xfrm>
            <a:off x="1193800" y="1042342"/>
            <a:ext cx="3234765" cy="5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71A5AED3-3BFD-39CE-BEC3-C96ADF95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405" y="3498603"/>
            <a:ext cx="979207" cy="60617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Node.js - 위키백과, 우리 모두의 백과사전">
            <a:extLst>
              <a:ext uri="{FF2B5EF4-FFF2-40B4-BE49-F238E27FC236}">
                <a16:creationId xmlns:a16="http://schemas.microsoft.com/office/drawing/2014/main" id="{B7619332-3E6C-47D3-D6C0-495F08C3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767" y="1956100"/>
            <a:ext cx="2129120" cy="13022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3F472A6-1682-ADB3-BF3D-20EDD2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8" t="75045" r="1078" b="249"/>
          <a:stretch/>
        </p:blipFill>
        <p:spPr bwMode="auto">
          <a:xfrm>
            <a:off x="5045634" y="1042341"/>
            <a:ext cx="3234765" cy="5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EED83087-0DD1-4FA7-9A2D-CCEABE388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3" y="3474077"/>
            <a:ext cx="876646" cy="5426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2" descr="Node.js - 위키백과, 우리 모두의 백과사전">
            <a:extLst>
              <a:ext uri="{FF2B5EF4-FFF2-40B4-BE49-F238E27FC236}">
                <a16:creationId xmlns:a16="http://schemas.microsoft.com/office/drawing/2014/main" id="{8FAA2D94-CC31-41E5-EB7A-05316223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34" y="1481840"/>
            <a:ext cx="2538658" cy="15527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54E8A-0E06-ED46-7A77-D5ED22D731AB}"/>
              </a:ext>
            </a:extLst>
          </p:cNvPr>
          <p:cNvSpPr txBox="1"/>
          <p:nvPr/>
        </p:nvSpPr>
        <p:spPr>
          <a:xfrm>
            <a:off x="2029558" y="185691"/>
            <a:ext cx="1563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endParaRPr lang="ko-KR" altLang="en-US" sz="4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F37EFF-EDCF-6ABE-C429-2B6B46977D17}"/>
              </a:ext>
            </a:extLst>
          </p:cNvPr>
          <p:cNvSpPr txBox="1"/>
          <p:nvPr/>
        </p:nvSpPr>
        <p:spPr>
          <a:xfrm>
            <a:off x="5881392" y="185690"/>
            <a:ext cx="1563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endParaRPr lang="ko-KR" altLang="en-US" sz="44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9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80847B-076E-4575-A6CF-0427FD16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1" y="416143"/>
            <a:ext cx="9759597" cy="60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47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Reason is MERN Stack considered the Best for Developing Web Apps? |  Rlogical Techsoft Pvt Ltd">
            <a:extLst>
              <a:ext uri="{FF2B5EF4-FFF2-40B4-BE49-F238E27FC236}">
                <a16:creationId xmlns:a16="http://schemas.microsoft.com/office/drawing/2014/main" id="{1745282C-C174-CA57-24B2-FFA0308ED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5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시작 짤과 움짤 모음 - 짤봇">
            <a:extLst>
              <a:ext uri="{FF2B5EF4-FFF2-40B4-BE49-F238E27FC236}">
                <a16:creationId xmlns:a16="http://schemas.microsoft.com/office/drawing/2014/main" id="{9C51C293-EEC3-4EB7-4BE0-34C61039C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4" y="1040747"/>
            <a:ext cx="11152211" cy="52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E1453D-329C-DDEE-BCFB-28D29996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2" y="933168"/>
            <a:ext cx="3348834" cy="35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2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5B02BA-B246-5238-C43E-22A77C4C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18" y="2345430"/>
            <a:ext cx="4982270" cy="3458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0DB4F3-7D73-38C4-6A82-C0D8D5D8B74C}"/>
              </a:ext>
            </a:extLst>
          </p:cNvPr>
          <p:cNvSpPr txBox="1"/>
          <p:nvPr/>
        </p:nvSpPr>
        <p:spPr>
          <a:xfrm>
            <a:off x="1136800" y="708212"/>
            <a:ext cx="77668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방대한 오픈 소스 생태계</a:t>
            </a:r>
          </a:p>
        </p:txBody>
      </p:sp>
    </p:spTree>
    <p:extLst>
      <p:ext uri="{BB962C8B-B14F-4D97-AF65-F5344CB8AC3E}">
        <p14:creationId xmlns:p14="http://schemas.microsoft.com/office/powerpoint/2010/main" val="22119900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도류의 종말은 오는가? (시계 시장에서 퇴장하는 주얼러) - COLUMN - TIMEFORUM">
            <a:extLst>
              <a:ext uri="{FF2B5EF4-FFF2-40B4-BE49-F238E27FC236}">
                <a16:creationId xmlns:a16="http://schemas.microsoft.com/office/drawing/2014/main" id="{35800CFA-064D-9361-58B1-A9398D41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67" y="452902"/>
            <a:ext cx="7438465" cy="622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자바스크립트(JavaScript) 공부하자">
            <a:extLst>
              <a:ext uri="{FF2B5EF4-FFF2-40B4-BE49-F238E27FC236}">
                <a16:creationId xmlns:a16="http://schemas.microsoft.com/office/drawing/2014/main" id="{091ED155-2EE0-F350-447B-1BD66E50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639" y="270636"/>
            <a:ext cx="1963831" cy="19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ct _ Component 간 통신 연습">
            <a:extLst>
              <a:ext uri="{FF2B5EF4-FFF2-40B4-BE49-F238E27FC236}">
                <a16:creationId xmlns:a16="http://schemas.microsoft.com/office/drawing/2014/main" id="{303AAB2B-3651-8912-ACD0-EA6F06CBE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23737" r="13309" b="25135"/>
          <a:stretch/>
        </p:blipFill>
        <p:spPr bwMode="auto">
          <a:xfrm rot="1055257">
            <a:off x="4220602" y="5209535"/>
            <a:ext cx="2563906" cy="10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de.js / 시작">
            <a:extLst>
              <a:ext uri="{FF2B5EF4-FFF2-40B4-BE49-F238E27FC236}">
                <a16:creationId xmlns:a16="http://schemas.microsoft.com/office/drawing/2014/main" id="{4D8C68E5-F3F8-96E8-EB37-A3C459B8D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r="15819" b="7002"/>
          <a:stretch/>
        </p:blipFill>
        <p:spPr bwMode="auto">
          <a:xfrm rot="5025408">
            <a:off x="5724032" y="2763302"/>
            <a:ext cx="2859741" cy="173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44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가좌역 - 위키백과, 우리 모두의 백과사전">
            <a:extLst>
              <a:ext uri="{FF2B5EF4-FFF2-40B4-BE49-F238E27FC236}">
                <a16:creationId xmlns:a16="http://schemas.microsoft.com/office/drawing/2014/main" id="{E24AD6F4-3175-F6DC-A2E9-76E0A1F1B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블라인드 | 주식·투자: 화장품 가즈아">
            <a:extLst>
              <a:ext uri="{FF2B5EF4-FFF2-40B4-BE49-F238E27FC236}">
                <a16:creationId xmlns:a16="http://schemas.microsoft.com/office/drawing/2014/main" id="{48BE4147-1227-B33E-9FCA-FB74A7A1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44529" cy="331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7619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세팅</a:t>
            </a:r>
          </a:p>
        </p:txBody>
      </p:sp>
    </p:spTree>
    <p:extLst>
      <p:ext uri="{BB962C8B-B14F-4D97-AF65-F5344CB8AC3E}">
        <p14:creationId xmlns:p14="http://schemas.microsoft.com/office/powerpoint/2010/main" val="78250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190905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de.js - 위키백과, 우리 모두의 백과사전">
            <a:extLst>
              <a:ext uri="{FF2B5EF4-FFF2-40B4-BE49-F238E27FC236}">
                <a16:creationId xmlns:a16="http://schemas.microsoft.com/office/drawing/2014/main" id="{8B004930-9DE5-8BB3-F60B-3E62CC81E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7" y="484094"/>
            <a:ext cx="6739031" cy="41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9259C-1DC9-01A5-67E1-E36BC59184F5}"/>
              </a:ext>
            </a:extLst>
          </p:cNvPr>
          <p:cNvSpPr txBox="1"/>
          <p:nvPr/>
        </p:nvSpPr>
        <p:spPr>
          <a:xfrm>
            <a:off x="7517436" y="3590279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190D5-4FFB-6B1A-A6EB-EFBAC4D3ED72}"/>
              </a:ext>
            </a:extLst>
          </p:cNvPr>
          <p:cNvSpPr txBox="1"/>
          <p:nvPr/>
        </p:nvSpPr>
        <p:spPr>
          <a:xfrm>
            <a:off x="3048000" y="57006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https://nodejs.org/ko/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6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5520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 관리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도구 설치</a:t>
            </a:r>
          </a:p>
        </p:txBody>
      </p:sp>
    </p:spTree>
    <p:extLst>
      <p:ext uri="{BB962C8B-B14F-4D97-AF65-F5344CB8AC3E}">
        <p14:creationId xmlns:p14="http://schemas.microsoft.com/office/powerpoint/2010/main" val="8046673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A86882-D3FB-7F96-0033-CF0A2B5FDB1A}"/>
              </a:ext>
            </a:extLst>
          </p:cNvPr>
          <p:cNvSpPr txBox="1"/>
          <p:nvPr/>
        </p:nvSpPr>
        <p:spPr>
          <a:xfrm>
            <a:off x="2868032" y="537883"/>
            <a:ext cx="6455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관리 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pic>
        <p:nvPicPr>
          <p:cNvPr id="18434" name="Picture 2" descr="Home | Windows Blog">
            <a:extLst>
              <a:ext uri="{FF2B5EF4-FFF2-40B4-BE49-F238E27FC236}">
                <a16:creationId xmlns:a16="http://schemas.microsoft.com/office/drawing/2014/main" id="{D2F69602-CC48-E2C8-D77E-02205779B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3" y="1961587"/>
            <a:ext cx="6521824" cy="34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🦎 nvm을 이용한 node버전관리">
            <a:extLst>
              <a:ext uri="{FF2B5EF4-FFF2-40B4-BE49-F238E27FC236}">
                <a16:creationId xmlns:a16="http://schemas.microsoft.com/office/drawing/2014/main" id="{C046B0AC-36E0-B147-445E-F36F406A0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000" r="20000" b="18992"/>
          <a:stretch/>
        </p:blipFill>
        <p:spPr bwMode="auto">
          <a:xfrm>
            <a:off x="6974542" y="2758325"/>
            <a:ext cx="3254188" cy="18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3D344-F9E1-FA27-ECF1-D29D1C7874F9}"/>
              </a:ext>
            </a:extLst>
          </p:cNvPr>
          <p:cNvSpPr txBox="1"/>
          <p:nvPr/>
        </p:nvSpPr>
        <p:spPr>
          <a:xfrm>
            <a:off x="1420905" y="5793587"/>
            <a:ext cx="9350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https://github.com/coreybutler/nvm-windows/releases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680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NVM </a:t>
            </a:r>
            <a:r>
              <a:rPr lang="ko-KR" altLang="en-US" dirty="0"/>
              <a:t>버전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</a:t>
            </a:r>
            <a:r>
              <a:rPr lang="en-US" altLang="ko-KR" sz="2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version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4E02C-A979-0D35-DE8B-60F2DAEAD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14" y="2173618"/>
            <a:ext cx="6795192" cy="11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947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</a:t>
            </a:r>
            <a:r>
              <a:rPr lang="en-US" altLang="ko-KR" sz="2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ls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DBE6B6-AD6F-36B5-0240-6A85D1A9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38" y="2192001"/>
            <a:ext cx="6365870" cy="144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0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이번 채널링은 보상 확실히 해야할듯 | 파판14 인벤">
            <a:extLst>
              <a:ext uri="{FF2B5EF4-FFF2-40B4-BE49-F238E27FC236}">
                <a16:creationId xmlns:a16="http://schemas.microsoft.com/office/drawing/2014/main" id="{C040EBDC-D2C7-DD5A-B620-E99D49B0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97" y="614426"/>
            <a:ext cx="7708806" cy="562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89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버전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</a:t>
            </a:r>
            <a:r>
              <a:rPr lang="en-US" altLang="ko-KR" sz="2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install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v16.16.0(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번호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7EDB90-C1EC-1342-046E-33901BBC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38" y="2163455"/>
            <a:ext cx="6542220" cy="25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409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다른 버전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n</a:t>
            </a:r>
            <a:r>
              <a:rPr lang="en-US" altLang="ko-KR" sz="28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</a:t>
            </a:r>
            <a:r>
              <a:rPr lang="en-US" altLang="ko-KR" sz="2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16.16.0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1259A1-4432-7E44-FB13-C80E4296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86" y="2212814"/>
            <a:ext cx="7422147" cy="18930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CAD1ED-5366-AF3D-B122-F46E2BAD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86" y="4524029"/>
            <a:ext cx="7482816" cy="18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88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C89F44-21BB-FA6F-2E2E-E82219A9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5" y="1503098"/>
            <a:ext cx="4722440" cy="41177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FAC3C0-4CBD-9FE6-8535-89778BB66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28" y="1503098"/>
            <a:ext cx="5817260" cy="234352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0D4F5FC-63C0-D5C4-A3CE-737FE36D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Git Bash</a:t>
            </a:r>
            <a:r>
              <a:rPr lang="ko-KR" altLang="en-US" dirty="0"/>
              <a:t>를 관리자 권한으로 실행하기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C83C08-6D75-A8EF-3E65-F764CB2E0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28" y="4259014"/>
            <a:ext cx="5971799" cy="1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7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A86882-D3FB-7F96-0033-CF0A2B5FDB1A}"/>
              </a:ext>
            </a:extLst>
          </p:cNvPr>
          <p:cNvSpPr txBox="1"/>
          <p:nvPr/>
        </p:nvSpPr>
        <p:spPr>
          <a:xfrm>
            <a:off x="2868032" y="537883"/>
            <a:ext cx="6455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관리 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3D344-F9E1-FA27-ECF1-D29D1C7874F9}"/>
              </a:ext>
            </a:extLst>
          </p:cNvPr>
          <p:cNvSpPr txBox="1"/>
          <p:nvPr/>
        </p:nvSpPr>
        <p:spPr>
          <a:xfrm>
            <a:off x="1420905" y="5793587"/>
            <a:ext cx="9350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https://github.com/tj/n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458" name="Picture 2" descr="Apple Logo (old)">
            <a:extLst>
              <a:ext uri="{FF2B5EF4-FFF2-40B4-BE49-F238E27FC236}">
                <a16:creationId xmlns:a16="http://schemas.microsoft.com/office/drawing/2014/main" id="{B1606324-7720-3C6C-0A8B-212318A8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28" y="2075328"/>
            <a:ext cx="2689225" cy="29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no version found&quot; error on Mac with M1 chip · Issue #641 · tj/n · GitHub">
            <a:extLst>
              <a:ext uri="{FF2B5EF4-FFF2-40B4-BE49-F238E27FC236}">
                <a16:creationId xmlns:a16="http://schemas.microsoft.com/office/drawing/2014/main" id="{569D174D-031D-7FF2-5672-8319ED28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529" y="2419349"/>
            <a:ext cx="4540624" cy="227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4655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1E82626-75C9-AE1C-1E58-7702A41D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0" y="1328391"/>
            <a:ext cx="11232859" cy="186523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F41B8DE-F281-A170-E0A1-26609700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N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621948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8B0EA7-21ED-5CE2-BB0D-5A634721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3733656"/>
            <a:ext cx="11393490" cy="269595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565220D-49B8-FAB6-5BC7-3E355D4B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버전 별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3AFDBC5-9C8B-7430-1CA4-197FA86CE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n latest</a:t>
            </a:r>
            <a:r>
              <a:rPr lang="en-US" altLang="ko-KR" dirty="0"/>
              <a:t> (</a:t>
            </a:r>
            <a:r>
              <a:rPr lang="ko-KR" altLang="en-US" dirty="0"/>
              <a:t>최신 버전 설치</a:t>
            </a:r>
            <a:r>
              <a:rPr lang="en-US" altLang="ko-KR" dirty="0"/>
              <a:t>) / </a:t>
            </a:r>
            <a:r>
              <a:rPr lang="en-US" altLang="ko-KR" dirty="0">
                <a:solidFill>
                  <a:srgbClr val="0070C0"/>
                </a:solidFill>
              </a:rPr>
              <a:t>n </a:t>
            </a:r>
            <a:r>
              <a:rPr lang="en-US" altLang="ko-KR" dirty="0" err="1">
                <a:solidFill>
                  <a:srgbClr val="0070C0"/>
                </a:solidFill>
              </a:rPr>
              <a:t>lts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(</a:t>
            </a:r>
            <a:r>
              <a:rPr lang="ko-KR" altLang="en-US" dirty="0"/>
              <a:t>안정 버전 설치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n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16.16.0 </a:t>
            </a:r>
            <a:r>
              <a:rPr lang="en-US" altLang="ko-KR" dirty="0"/>
              <a:t>(</a:t>
            </a:r>
            <a:r>
              <a:rPr lang="ko-KR" altLang="en-US" dirty="0"/>
              <a:t>원하는 버전 설치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설치가 안되면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로 권한 주고 설치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1659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65220D-49B8-FAB6-5BC7-3E355D4B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버전 선택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3AFDBC5-9C8B-7430-1CA4-197FA86CE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n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버전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선택하기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10B0-B5D4-23AD-8EB7-40A601B9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65" y="2359869"/>
            <a:ext cx="11165747" cy="160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760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0"/>
            <a:ext cx="12192000" cy="652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NPM?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(Node Package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Manager)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849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228C77-A389-FA8C-D3FD-4A7FA99C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5" y="2345430"/>
            <a:ext cx="4982270" cy="3458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1A69A-868F-3A8B-9FFB-E8322DC175A3}"/>
              </a:ext>
            </a:extLst>
          </p:cNvPr>
          <p:cNvSpPr txBox="1"/>
          <p:nvPr/>
        </p:nvSpPr>
        <p:spPr>
          <a:xfrm>
            <a:off x="2074713" y="537883"/>
            <a:ext cx="8042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1,614,651 </a:t>
            </a:r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패키지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9667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okshelf Wallpaper • Realistic Library Design • Milton &amp; King">
            <a:extLst>
              <a:ext uri="{FF2B5EF4-FFF2-40B4-BE49-F238E27FC236}">
                <a16:creationId xmlns:a16="http://schemas.microsoft.com/office/drawing/2014/main" id="{992C8A00-600A-A641-BF7D-9505F541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17" y="498764"/>
            <a:ext cx="4393366" cy="5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0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핫슈스 찐슈스 직통령 펭수 짤 모음 [스압주의 데이라주의] - 스퀘어 카테고리">
            <a:extLst>
              <a:ext uri="{FF2B5EF4-FFF2-40B4-BE49-F238E27FC236}">
                <a16:creationId xmlns:a16="http://schemas.microsoft.com/office/drawing/2014/main" id="{EED5B285-9EE7-EC6D-55E6-6695F523A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562" y="1008853"/>
            <a:ext cx="5174876" cy="48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1422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okshelf Wallpaper • Realistic Library Design • Milton &amp; King">
            <a:extLst>
              <a:ext uri="{FF2B5EF4-FFF2-40B4-BE49-F238E27FC236}">
                <a16:creationId xmlns:a16="http://schemas.microsoft.com/office/drawing/2014/main" id="{992C8A00-600A-A641-BF7D-9505F541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17" y="498764"/>
            <a:ext cx="4393366" cy="5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우체국 택배와 삶의 속도 | ㅍㅍㅅㅅ">
            <a:extLst>
              <a:ext uri="{FF2B5EF4-FFF2-40B4-BE49-F238E27FC236}">
                <a16:creationId xmlns:a16="http://schemas.microsoft.com/office/drawing/2014/main" id="{23EA7C64-C398-041F-775C-72714A32E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887" y="47625"/>
            <a:ext cx="7429500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ckage | Business basics 주제의 의미 | Business basics">
            <a:extLst>
              <a:ext uri="{FF2B5EF4-FFF2-40B4-BE49-F238E27FC236}">
                <a16:creationId xmlns:a16="http://schemas.microsoft.com/office/drawing/2014/main" id="{3BB4F9C6-C731-219A-E346-2DFA1771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19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47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929A-67DC-E818-E6DE-13B70C0A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10334-999F-D0EB-2A51-127FF62D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여러분이 </a:t>
            </a:r>
            <a:r>
              <a:rPr lang="en-US" altLang="ko-KR" dirty="0"/>
              <a:t>html </a:t>
            </a:r>
            <a:r>
              <a:rPr lang="ko-KR" altLang="en-US" dirty="0"/>
              <a:t>에서 가져와서 사용하던 라이브러리를 생각하시면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라던가 </a:t>
            </a:r>
            <a:r>
              <a:rPr lang="en-US" altLang="ko-KR" dirty="0"/>
              <a:t>Swiper </a:t>
            </a:r>
            <a:r>
              <a:rPr lang="ko-KR" altLang="en-US" dirty="0"/>
              <a:t>라던가</a:t>
            </a:r>
            <a:r>
              <a:rPr lang="en-US" altLang="ko-KR" dirty="0"/>
              <a:t>… Swiper </a:t>
            </a:r>
            <a:r>
              <a:rPr lang="ko-KR" altLang="en-US" dirty="0"/>
              <a:t>라던가</a:t>
            </a:r>
            <a:r>
              <a:rPr lang="en-US" altLang="ko-KR" dirty="0"/>
              <a:t>…………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Node.js Package </a:t>
            </a:r>
            <a:r>
              <a:rPr lang="ko-KR" altLang="en-US" dirty="0"/>
              <a:t>는 마치 택배를 받는 것 처럼 직접 컴퓨터에 설치를 하여 사용을 합니다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7942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929A-67DC-E818-E6DE-13B70C0A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NPM(Node Package Manager)?</a:t>
            </a:r>
            <a:endParaRPr lang="ko-KR" altLang="en-US" dirty="0"/>
          </a:p>
        </p:txBody>
      </p:sp>
      <p:pic>
        <p:nvPicPr>
          <p:cNvPr id="5126" name="Picture 6" descr="어머 이건 꼭 사야해 짤 지름신 강림 : 네이버 블로그">
            <a:extLst>
              <a:ext uri="{FF2B5EF4-FFF2-40B4-BE49-F238E27FC236}">
                <a16:creationId xmlns:a16="http://schemas.microsoft.com/office/drawing/2014/main" id="{2272CD0F-6FC1-4EA1-E23F-C586A268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47" y="1877869"/>
            <a:ext cx="8782906" cy="40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54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929A-67DC-E818-E6DE-13B70C0A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NPM(Node Package Manager)?</a:t>
            </a:r>
            <a:endParaRPr lang="ko-KR" altLang="en-US" dirty="0"/>
          </a:p>
        </p:txBody>
      </p:sp>
      <p:pic>
        <p:nvPicPr>
          <p:cNvPr id="5126" name="Picture 6" descr="어머 이건 꼭 사야해 짤 지름신 강림 : 네이버 블로그">
            <a:extLst>
              <a:ext uri="{FF2B5EF4-FFF2-40B4-BE49-F238E27FC236}">
                <a16:creationId xmlns:a16="http://schemas.microsoft.com/office/drawing/2014/main" id="{2272CD0F-6FC1-4EA1-E23F-C586A268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93" y="1526887"/>
            <a:ext cx="5154334" cy="236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아시아 쇼핑 중독 남자 충격을 받고 거실 바닥에 앉아 | 프리미엄 사진">
            <a:extLst>
              <a:ext uri="{FF2B5EF4-FFF2-40B4-BE49-F238E27FC236}">
                <a16:creationId xmlns:a16="http://schemas.microsoft.com/office/drawing/2014/main" id="{A4B42168-340F-E530-E0F6-87CED7CD8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8"/>
          <a:stretch/>
        </p:blipFill>
        <p:spPr bwMode="auto">
          <a:xfrm>
            <a:off x="5874326" y="1526887"/>
            <a:ext cx="4987638" cy="505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85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관리가 필요하겠죠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이러한 패키지를 관리하는 것이 바로</a:t>
            </a:r>
            <a:endParaRPr lang="en-US" altLang="ko-KR" dirty="0"/>
          </a:p>
          <a:p>
            <a:r>
              <a:rPr lang="en-US" altLang="ko-KR" dirty="0"/>
              <a:t>Node Package Manager </a:t>
            </a:r>
            <a:r>
              <a:rPr lang="en-US" altLang="ko-KR" dirty="0">
                <a:sym typeface="Wingdings" panose="05000000000000000000" pitchFamily="2" charset="2"/>
              </a:rPr>
              <a:t> NPM</a:t>
            </a:r>
            <a:r>
              <a:rPr lang="ko-KR" altLang="en-US" dirty="0">
                <a:sym typeface="Wingdings" panose="05000000000000000000" pitchFamily="2" charset="2"/>
              </a:rPr>
              <a:t> 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pic>
        <p:nvPicPr>
          <p:cNvPr id="26626" name="Picture 2" descr="npm (소프트웨어) - 위키백과, 우리 모두의 백과사전">
            <a:extLst>
              <a:ext uri="{FF2B5EF4-FFF2-40B4-BE49-F238E27FC236}">
                <a16:creationId xmlns:a16="http://schemas.microsoft.com/office/drawing/2014/main" id="{1534E3D6-E894-238B-768D-D9873B0F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59" y="3140169"/>
            <a:ext cx="76200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9188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관리가 필요하겠죠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프로젝트를 위해 어떤 패키지를 설치 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패키지 버전에 따라 충돌이 발생할 수 있지 않을까요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이러한 문제를 하나의 </a:t>
            </a:r>
            <a:r>
              <a:rPr lang="en-US" altLang="ko-KR" dirty="0"/>
              <a:t>JSON </a:t>
            </a:r>
            <a:r>
              <a:rPr lang="ko-KR" altLang="en-US" dirty="0"/>
              <a:t>파일로 관리해 줍니다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415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관리 시작하기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init</a:t>
            </a:r>
            <a:r>
              <a:rPr lang="en-US" altLang="ko-KR" dirty="0">
                <a:solidFill>
                  <a:srgbClr val="0070C0"/>
                </a:solidFill>
              </a:rPr>
              <a:t> -y</a:t>
            </a: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F3C27-8FD7-C4EF-C419-42B352E1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2" y="2202036"/>
            <a:ext cx="9077949" cy="395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227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관리 시작하기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9634-A58F-8E28-3F35-CC84F092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ko-KR" altLang="en-US" dirty="0"/>
              <a:t> 파일이 생성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Node.js </a:t>
            </a:r>
            <a:r>
              <a:rPr lang="ko-KR" altLang="en-US" dirty="0"/>
              <a:t>관련 </a:t>
            </a:r>
            <a:r>
              <a:rPr lang="en-US" altLang="ko-KR" dirty="0"/>
              <a:t>package</a:t>
            </a:r>
            <a:r>
              <a:rPr lang="ko-KR" altLang="en-US" dirty="0"/>
              <a:t>의 모든 정보가 여기에 들어 갑니다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02C3-41E7-8199-60B8-9545D55C7E4A}"/>
              </a:ext>
            </a:extLst>
          </p:cNvPr>
          <p:cNvSpPr txBox="1"/>
          <p:nvPr/>
        </p:nvSpPr>
        <p:spPr>
          <a:xfrm>
            <a:off x="744070" y="2990707"/>
            <a:ext cx="7790329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"setting"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"main"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Error: no test specified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&amp;&amp; exit 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"keywords"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"license"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"ISC"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05340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 알아보기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02C3-41E7-8199-60B8-9545D55C7E4A}"/>
              </a:ext>
            </a:extLst>
          </p:cNvPr>
          <p:cNvSpPr txBox="1"/>
          <p:nvPr/>
        </p:nvSpPr>
        <p:spPr>
          <a:xfrm>
            <a:off x="744070" y="1328391"/>
            <a:ext cx="7790329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"setting"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"main"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Error: no test specified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&amp;&amp; exit 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"keywords"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"license"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"ISC"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3160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 알아보기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06DB2-6433-7944-95F2-A69C0A43D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run test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2EB8DB-CDBD-8D69-F003-57E6B794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8" y="2223940"/>
            <a:ext cx="9006810" cy="29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4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8996</TotalTime>
  <Words>8202</Words>
  <Application>Microsoft Office PowerPoint</Application>
  <PresentationFormat>와이드스크린</PresentationFormat>
  <Paragraphs>1244</Paragraphs>
  <Slides>293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293</vt:i4>
      </vt:variant>
    </vt:vector>
  </HeadingPairs>
  <TitlesOfParts>
    <vt:vector size="301" baseType="lpstr">
      <vt:lpstr>나눔스퀘어_ac Bold</vt:lpstr>
      <vt:lpstr>Consolas</vt:lpstr>
      <vt:lpstr>나눔스퀘어 Bold</vt:lpstr>
      <vt:lpstr>나눔스퀘어 ExtraBold</vt:lpstr>
      <vt:lpstr>Calibri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API(Application Programming Interface)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프론트에서 백엔드에게 정보를 요청</vt:lpstr>
      <vt:lpstr>백엔드에서 데이터를 보내서 그려주기(ejs)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NVM 버전 확인</vt:lpstr>
      <vt:lpstr>Node.js 버전 확인</vt:lpstr>
      <vt:lpstr>Node.js 다른 버전 설치</vt:lpstr>
      <vt:lpstr>Node.js 다른 버전 사용</vt:lpstr>
      <vt:lpstr>Git Bash를 관리자 권한으로 실행하기!</vt:lpstr>
      <vt:lpstr>PowerPoint 프레젠테이션</vt:lpstr>
      <vt:lpstr>N 설치</vt:lpstr>
      <vt:lpstr>Node.js 버전 별 설치</vt:lpstr>
      <vt:lpstr>Node.js 버전 선택!</vt:lpstr>
      <vt:lpstr>PowerPoint 프레젠테이션</vt:lpstr>
      <vt:lpstr>PowerPoint 프레젠테이션</vt:lpstr>
      <vt:lpstr>PowerPoint 프레젠테이션</vt:lpstr>
      <vt:lpstr>PowerPoint 프레젠테이션</vt:lpstr>
      <vt:lpstr>Package?</vt:lpstr>
      <vt:lpstr>NPM(Node Package Manager)?</vt:lpstr>
      <vt:lpstr>NPM(Node Package Manager)?</vt:lpstr>
      <vt:lpstr>패키지 관리가 필요하겠죠?</vt:lpstr>
      <vt:lpstr>패키지 관리가 필요하겠죠?</vt:lpstr>
      <vt:lpstr>패키지 관리 시작하기!</vt:lpstr>
      <vt:lpstr>패키지 관리 시작하기!</vt:lpstr>
      <vt:lpstr>Package.json 파일 알아보기!</vt:lpstr>
      <vt:lpstr>Package.json 파일 알아보기!</vt:lpstr>
      <vt:lpstr>Package.json 파일 변경하기!</vt:lpstr>
      <vt:lpstr>Package 설치하기!</vt:lpstr>
      <vt:lpstr>Package 삭제하기</vt:lpstr>
      <vt:lpstr>Package.json 만 활용하기!</vt:lpstr>
      <vt:lpstr>PowerPoint 프레젠테이션</vt:lpstr>
      <vt:lpstr>Node.js 가 뭐였죠?</vt:lpstr>
      <vt:lpstr>Node.js 가 뭐였죠?</vt:lpstr>
      <vt:lpstr>PowerPoint 프레젠테이션</vt:lpstr>
      <vt:lpstr>PowerPoint 프레젠테이션</vt:lpstr>
      <vt:lpstr>PowerPoint 프레젠테이션</vt:lpstr>
      <vt:lpstr>Formatting</vt:lpstr>
      <vt:lpstr>프로젝트에 Prettier 설정하기!</vt:lpstr>
      <vt:lpstr>프로젝트에 Prettier 설정하기!</vt:lpstr>
      <vt:lpstr>프로젝트에 Prettier 설정하기!</vt:lpstr>
      <vt:lpstr>프로젝트에 Prettier 설정하기!</vt:lpstr>
      <vt:lpstr>PowerPoint 프레젠테이션</vt:lpstr>
      <vt:lpstr>PowerPoint 프레젠테이션</vt:lpstr>
      <vt:lpstr>Linting</vt:lpstr>
      <vt:lpstr>ESLint 설치하기!</vt:lpstr>
      <vt:lpstr>ESLint 설정하기!</vt:lpstr>
      <vt:lpstr>ESLint 설정하기!</vt:lpstr>
      <vt:lpstr>ESLint 설정하기!</vt:lpstr>
      <vt:lpstr>ESLint 체험하기!</vt:lpstr>
      <vt:lpstr>ESLint 체험하기!</vt:lpstr>
      <vt:lpstr>ESLint 체험하기!</vt:lpstr>
      <vt:lpstr>ESLint 체험하기!</vt:lpstr>
      <vt:lpstr>ESLint 체험하기!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자, 코드를 봅시다!</vt:lpstr>
      <vt:lpstr>Typescript 설치</vt:lpstr>
      <vt:lpstr>Typescript 적용</vt:lpstr>
      <vt:lpstr>PowerPoint 프레젠테이션</vt:lpstr>
      <vt:lpstr>PowerPoint 프레젠테이션</vt:lpstr>
      <vt:lpstr>Node.js 에도 다양한 Type 이 존재 하므로!</vt:lpstr>
      <vt:lpstr>그럼 간단한 Node.js 서버를 만들어 봅시다!</vt:lpstr>
      <vt:lpstr>서버 실행 시키기!</vt:lpstr>
      <vt:lpstr>PowerPoint 프레젠테이션</vt:lpstr>
      <vt:lpstr>PowerPoint 프레젠테이션</vt:lpstr>
      <vt:lpstr>Node &amp; Typescript!</vt:lpstr>
      <vt:lpstr>Node &amp; Typescript!</vt:lpstr>
      <vt:lpstr>PowerPoint 프레젠테이션</vt:lpstr>
      <vt:lpstr>PowerPoint 프레젠테이션</vt:lpstr>
      <vt:lpstr>PowerPoint 프레젠테이션</vt:lpstr>
      <vt:lpstr>PowerPoint 프레젠테이션</vt:lpstr>
      <vt:lpstr>그럼 간단한 Node.js 서버를 만들어 봅시다!</vt:lpstr>
      <vt:lpstr>Express 서버 구축</vt:lpstr>
      <vt:lpstr>Express  서버 구축</vt:lpstr>
      <vt:lpstr>프론트에서 정보 요청하기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JSON?  JavaScript Object Notation</vt:lpstr>
      <vt:lpstr>JSON?  JavaScript Object Notation</vt:lpstr>
      <vt:lpstr>JSON?  JavaScript Object Notation</vt:lpstr>
      <vt:lpstr>JSON?  JavaScript Object Notation</vt:lpstr>
      <vt:lpstr>PowerPoint 프레젠테이션</vt:lpstr>
      <vt:lpstr>JSON 형태로 전달을 안하면!?</vt:lpstr>
      <vt:lpstr>PowerPoint 프레젠테이션</vt:lpstr>
      <vt:lpstr>PowerPoint 프레젠테이션</vt:lpstr>
      <vt:lpstr>처음 보는 형태의 함수가 등장!</vt:lpstr>
      <vt:lpstr>동기 / 비동기 프로그래밍</vt:lpstr>
      <vt:lpstr>PowerPoint 프레젠테이션</vt:lpstr>
      <vt:lpstr>PowerPoint 프레젠테이션</vt:lpstr>
      <vt:lpstr>비동기 프로그래밍</vt:lpstr>
      <vt:lpstr>비동기 프로그래밍</vt:lpstr>
      <vt:lpstr>구원자, Callback!</vt:lpstr>
      <vt:lpstr>PowerPoint 프레젠테이션</vt:lpstr>
      <vt:lpstr>PowerPoint 프레젠테이션</vt:lpstr>
      <vt:lpstr>비동기 프로그래밍</vt:lpstr>
      <vt:lpstr>여기서 통신 시간의 개념을 추가!</vt:lpstr>
      <vt:lpstr>PowerPoint 프레젠테이션</vt:lpstr>
      <vt:lpstr>PowerPoint 프레젠테이션</vt:lpstr>
      <vt:lpstr>Callback 사용법!</vt:lpstr>
      <vt:lpstr>PowerPoint 프레젠테이션</vt:lpstr>
      <vt:lpstr>Callback 사용법!</vt:lpstr>
      <vt:lpstr>실습, Callback 함수 구현!</vt:lpstr>
      <vt:lpstr>실습, Callback 함수 구현!</vt:lpstr>
      <vt:lpstr>PowerPoint 프레젠테이션</vt:lpstr>
      <vt:lpstr>PowerPoint 프레젠테이션</vt:lpstr>
      <vt:lpstr>Callback 은 즉시 만들어서 전달 가능!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콜백 지옥? 그게 뭐죠?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File-system 은 Node 의 기본 모듈 입니다!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File-system 과 비동기 프로그래밍</vt:lpstr>
      <vt:lpstr>PowerPoint 프레젠테이션</vt:lpstr>
      <vt:lpstr>File-system 과 비동기 프로그래밍 </vt:lpstr>
      <vt:lpstr>File-system 과 비동기 프로그래밍 </vt:lpstr>
      <vt:lpstr>PowerPoint 프레젠테이션</vt:lpstr>
      <vt:lpstr>Callback 지옥으로 구현하기!</vt:lpstr>
      <vt:lpstr>PowerPoint 프레젠테이션</vt:lpstr>
      <vt:lpstr>PowerPoint 프레젠테이션</vt:lpstr>
      <vt:lpstr>Callback 지옥으로 구현하기!</vt:lpstr>
      <vt:lpstr>PowerPoint 프레젠테이션</vt:lpstr>
      <vt:lpstr>PowerPoint 프레젠테이션</vt:lpstr>
      <vt:lpstr>Promise!</vt:lpstr>
      <vt:lpstr>Promise!</vt:lpstr>
      <vt:lpstr>PowerPoint 프레젠테이션</vt:lpstr>
      <vt:lpstr>PowerPoint 프레젠테이션</vt:lpstr>
      <vt:lpstr>PowerPoint 프레젠테이션</vt:lpstr>
      <vt:lpstr>콜백 지옥을 Promise 로 변경 하기</vt:lpstr>
      <vt:lpstr>PowerPoint 프레젠테이션</vt:lpstr>
      <vt:lpstr>PowerPoint 프레젠테이션</vt:lpstr>
      <vt:lpstr>최신 기술인 Async, Await 도 적용!</vt:lpstr>
      <vt:lpstr>Async, Await 도 적용!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Postman</vt:lpstr>
      <vt:lpstr>PowerPoint 프레젠테이션</vt:lpstr>
      <vt:lpstr>PowerPoint 프레젠테이션</vt:lpstr>
      <vt:lpstr>PowerPoint 프레젠테이션</vt:lpstr>
      <vt:lpstr>Middleware 가 뭐죠?</vt:lpstr>
      <vt:lpstr>Middleware 사용하기!</vt:lpstr>
      <vt:lpstr>PowerPoint 프레젠테이션</vt:lpstr>
      <vt:lpstr>Middleware 사용하기, Next(?)</vt:lpstr>
      <vt:lpstr>PowerPoint 프레젠테이션</vt:lpstr>
      <vt:lpstr>Middleware 사용하기, Next(?)</vt:lpstr>
      <vt:lpstr>PowerPoint 프레젠테이션</vt:lpstr>
      <vt:lpstr>Middleware 사용하기, Next(?)</vt:lpstr>
      <vt:lpstr>PowerPoint 프레젠테이션</vt:lpstr>
      <vt:lpstr>Promise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HTTP Status</vt:lpstr>
      <vt:lpstr>PowerPoint 프레젠테이션</vt:lpstr>
      <vt:lpstr>PowerPoint 프레젠테이션</vt:lpstr>
      <vt:lpstr>백엔드 데이터 요청!</vt:lpstr>
      <vt:lpstr>PowerPoint 프레젠테이션</vt:lpstr>
      <vt:lpstr>PowerPoint 프레젠테이션</vt:lpstr>
      <vt:lpstr>PowerPoint 프레젠테이션</vt:lpstr>
      <vt:lpstr>URL 로 Data 를 받는 방법, Params</vt:lpstr>
      <vt:lpstr>PowerPoint 프레젠테이션</vt:lpstr>
      <vt:lpstr>URL 로 Data 를 받는 방법, Params</vt:lpstr>
      <vt:lpstr>PowerPoint 프레젠테이션</vt:lpstr>
      <vt:lpstr>URL 로 Data 를 받는 방법, Params</vt:lpstr>
      <vt:lpstr>PowerPoint 프레젠테이션</vt:lpstr>
      <vt:lpstr>PowerPoint 프레젠테이션</vt:lpstr>
      <vt:lpstr>URL 로 Data 를 받는 방법, Query</vt:lpstr>
      <vt:lpstr>PowerPoint 프레젠테이션</vt:lpstr>
      <vt:lpstr>실습, req.params 와 req.query</vt:lpstr>
      <vt:lpstr>PowerPoint 프레젠테이션</vt:lpstr>
      <vt:lpstr>API Routing</vt:lpstr>
      <vt:lpstr>PowerPoint 프레젠테이션</vt:lpstr>
      <vt:lpstr>PowerPoint 프레젠테이션</vt:lpstr>
      <vt:lpstr>PowerPoint 프레젠테이션</vt:lpstr>
      <vt:lpstr>Express Router</vt:lpstr>
      <vt:lpstr>PowerPoint 프레젠테이션</vt:lpstr>
      <vt:lpstr>PowerPoint 프레젠테이션</vt:lpstr>
      <vt:lpstr>Express 를 이용해서 간단한 API 만들기</vt:lpstr>
      <vt:lpstr>회원 목록 보여주기 API</vt:lpstr>
      <vt:lpstr>특정 회원 정보 보여주기 API</vt:lpstr>
      <vt:lpstr>PowerPoint 프레젠테이션</vt:lpstr>
      <vt:lpstr>회원 추가하기 API</vt:lpstr>
      <vt:lpstr>PowerPoint 프레젠테이션</vt:lpstr>
      <vt:lpstr>실습, 회원 수정 – 삭제 API 만들기!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1120</cp:revision>
  <dcterms:created xsi:type="dcterms:W3CDTF">2022-05-29T13:34:07Z</dcterms:created>
  <dcterms:modified xsi:type="dcterms:W3CDTF">2023-03-06T17:47:58Z</dcterms:modified>
</cp:coreProperties>
</file>